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9948" marR="12700" indent="2751" algn="l" defTabSz="12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222222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9948" marR="12700" indent="231351" algn="l" defTabSz="12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222222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9948" marR="12700" indent="459951" algn="l" defTabSz="12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222222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9948" marR="12700" indent="688551" algn="l" defTabSz="12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222222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9948" marR="12700" indent="917151" algn="l" defTabSz="12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222222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9948" marR="12700" indent="1145751" algn="l" defTabSz="12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222222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9948" marR="12700" indent="1374351" algn="l" defTabSz="12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222222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9948" marR="12700" indent="1602951" algn="l" defTabSz="12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222222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9948" marR="12700" indent="1831551" algn="l" defTabSz="12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222222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 b="def" i="def"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4" name="Shape 16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제목 및 부제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선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indent="0" defTabSz="457200">
              <a:defRPr sz="1200">
                <a:solidFill>
                  <a:srgbClr val="000000"/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</a:p>
        </p:txBody>
      </p:sp>
      <p:sp>
        <p:nvSpPr>
          <p:cNvPr id="13" name="제목 텍스트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제목 텍스트</a:t>
            </a:r>
          </a:p>
        </p:txBody>
      </p:sp>
      <p:sp>
        <p:nvSpPr>
          <p:cNvPr id="14" name="본문 첫 번째 줄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15" name="슬라이드 번호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구분점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텍스트"/>
          <p:cNvSpPr txBox="1"/>
          <p:nvPr>
            <p:ph type="body" sz="quarter" idx="13"/>
          </p:nvPr>
        </p:nvSpPr>
        <p:spPr>
          <a:xfrm>
            <a:off x="406400" y="444499"/>
            <a:ext cx="11176000" cy="4699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텍스트</a:t>
            </a:r>
          </a:p>
        </p:txBody>
      </p:sp>
      <p:sp>
        <p:nvSpPr>
          <p:cNvPr id="103" name="본문 첫 번째 줄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104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사진 - 3장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이미지"/>
          <p:cNvSpPr/>
          <p:nvPr>
            <p:ph type="pic" sz="half" idx="13"/>
          </p:nvPr>
        </p:nvSpPr>
        <p:spPr>
          <a:xfrm>
            <a:off x="6503154" y="0"/>
            <a:ext cx="6502401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2" name="이미지"/>
          <p:cNvSpPr/>
          <p:nvPr>
            <p:ph type="pic" sz="half" idx="14"/>
          </p:nvPr>
        </p:nvSpPr>
        <p:spPr>
          <a:xfrm>
            <a:off x="6502400" y="4902200"/>
            <a:ext cx="6502400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3" name="이미지"/>
          <p:cNvSpPr/>
          <p:nvPr>
            <p:ph type="pic" idx="15"/>
          </p:nvPr>
        </p:nvSpPr>
        <p:spPr>
          <a:xfrm>
            <a:off x="0" y="0"/>
            <a:ext cx="6468534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4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인용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설명 풍선"/>
          <p:cNvSpPr/>
          <p:nvPr/>
        </p:nvSpPr>
        <p:spPr>
          <a:xfrm>
            <a:off x="469900" y="2362200"/>
            <a:ext cx="12065000" cy="5229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4" y="0"/>
                </a:moveTo>
                <a:cubicBezTo>
                  <a:pt x="100" y="0"/>
                  <a:pt x="0" y="232"/>
                  <a:pt x="0" y="516"/>
                </a:cubicBezTo>
                <a:lnTo>
                  <a:pt x="0" y="18789"/>
                </a:lnTo>
                <a:cubicBezTo>
                  <a:pt x="0" y="19073"/>
                  <a:pt x="100" y="19305"/>
                  <a:pt x="224" y="19305"/>
                </a:cubicBezTo>
                <a:lnTo>
                  <a:pt x="17228" y="19305"/>
                </a:lnTo>
                <a:lnTo>
                  <a:pt x="17850" y="21600"/>
                </a:lnTo>
                <a:lnTo>
                  <a:pt x="18471" y="19305"/>
                </a:lnTo>
                <a:lnTo>
                  <a:pt x="21376" y="19305"/>
                </a:lnTo>
                <a:cubicBezTo>
                  <a:pt x="21500" y="19305"/>
                  <a:pt x="21600" y="19073"/>
                  <a:pt x="21600" y="18789"/>
                </a:cubicBezTo>
                <a:lnTo>
                  <a:pt x="21600" y="516"/>
                </a:lnTo>
                <a:cubicBezTo>
                  <a:pt x="21600" y="232"/>
                  <a:pt x="21500" y="0"/>
                  <a:pt x="21376" y="0"/>
                </a:cubicBezTo>
                <a:lnTo>
                  <a:pt x="22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indent="0" algn="ctr" defTabSz="584200">
              <a:lnSpc>
                <a:spcPct val="80000"/>
              </a:lnSpc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  <p:sp>
        <p:nvSpPr>
          <p:cNvPr id="122" name="여기에 인용을 입력하십시오."/>
          <p:cNvSpPr txBox="1"/>
          <p:nvPr>
            <p:ph type="body" sz="half" idx="13"/>
          </p:nvPr>
        </p:nvSpPr>
        <p:spPr>
          <a:xfrm>
            <a:off x="889000" y="2908300"/>
            <a:ext cx="11226800" cy="292353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94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여기에 인용을 입력하십시오.</a:t>
            </a:r>
          </a:p>
        </p:txBody>
      </p:sp>
      <p:sp>
        <p:nvSpPr>
          <p:cNvPr id="123" name="Johnny Appleseed"/>
          <p:cNvSpPr txBox="1"/>
          <p:nvPr>
            <p:ph type="body" sz="quarter" idx="14"/>
          </p:nvPr>
        </p:nvSpPr>
        <p:spPr>
          <a:xfrm>
            <a:off x="406400" y="7789333"/>
            <a:ext cx="12192000" cy="8636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6000"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124" name="텍스트"/>
          <p:cNvSpPr txBox="1"/>
          <p:nvPr>
            <p:ph type="body" sz="quarter" idx="15"/>
          </p:nvPr>
        </p:nvSpPr>
        <p:spPr>
          <a:xfrm>
            <a:off x="406400" y="444499"/>
            <a:ext cx="11176000" cy="4699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텍스트</a:t>
            </a:r>
          </a:p>
        </p:txBody>
      </p:sp>
      <p:sp>
        <p:nvSpPr>
          <p:cNvPr id="125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인용 대체"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여기에 인용을 입력하십시오."/>
          <p:cNvSpPr txBox="1"/>
          <p:nvPr>
            <p:ph type="body" sz="quarter" idx="13"/>
          </p:nvPr>
        </p:nvSpPr>
        <p:spPr>
          <a:xfrm>
            <a:off x="5892800" y="2641600"/>
            <a:ext cx="6705600" cy="292353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94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여기에 인용을 입력하십시오.</a:t>
            </a:r>
          </a:p>
        </p:txBody>
      </p:sp>
      <p:sp>
        <p:nvSpPr>
          <p:cNvPr id="133" name="이미지"/>
          <p:cNvSpPr/>
          <p:nvPr>
            <p:ph type="pic" idx="14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4" name="Johnny Appleseed"/>
          <p:cNvSpPr txBox="1"/>
          <p:nvPr>
            <p:ph type="body" sz="quarter" idx="15"/>
          </p:nvPr>
        </p:nvSpPr>
        <p:spPr>
          <a:xfrm>
            <a:off x="5892800" y="7789333"/>
            <a:ext cx="6705600" cy="86360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457200">
              <a:spcBef>
                <a:spcPts val="0"/>
              </a:spcBef>
              <a:buClrTx/>
              <a:buSzTx/>
              <a:buFontTx/>
              <a:buNone/>
              <a:defRPr sz="6000">
                <a:solidFill>
                  <a:srgbClr val="232323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135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사진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이미지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3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비어 있음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빈 페이지 대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사진 - 수평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이미지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3" name="선"/>
          <p:cNvSpPr/>
          <p:nvPr>
            <p:ph type="body" sz="quarter" idx="14"/>
          </p:nvPr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</a:p>
        </p:txBody>
      </p:sp>
      <p:sp>
        <p:nvSpPr>
          <p:cNvPr id="24" name="제목 텍스트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제목 텍스트</a:t>
            </a:r>
          </a:p>
        </p:txBody>
      </p:sp>
      <p:sp>
        <p:nvSpPr>
          <p:cNvPr id="25" name="본문 첫 번째 줄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26" name="슬라이드 번호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제목 및 부제 대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선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indent="0" defTabSz="457200">
              <a:defRPr sz="1200">
                <a:solidFill>
                  <a:srgbClr val="000000"/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</a:p>
        </p:txBody>
      </p:sp>
      <p:sp>
        <p:nvSpPr>
          <p:cNvPr id="34" name="제목 텍스트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제목 텍스트</a:t>
            </a:r>
          </a:p>
        </p:txBody>
      </p:sp>
      <p:sp>
        <p:nvSpPr>
          <p:cNvPr id="35" name="본문 첫 번째 줄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36" name="슬라이드 번호"/>
          <p:cNvSpPr txBox="1"/>
          <p:nvPr>
            <p:ph type="sldNum" sz="quarter" idx="2"/>
          </p:nvPr>
        </p:nvSpPr>
        <p:spPr>
          <a:xfrm>
            <a:off x="12161859" y="4191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제목 - 가운데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제목 텍스트"/>
          <p:cNvSpPr txBox="1"/>
          <p:nvPr>
            <p:ph type="title"/>
          </p:nvPr>
        </p:nvSpPr>
        <p:spPr>
          <a:xfrm>
            <a:off x="406400" y="4038600"/>
            <a:ext cx="12192000" cy="45212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제목 텍스트</a:t>
            </a:r>
          </a:p>
        </p:txBody>
      </p:sp>
      <p:sp>
        <p:nvSpPr>
          <p:cNvPr id="44" name="슬라이드 번호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사진 - 수직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선"/>
          <p:cNvSpPr/>
          <p:nvPr/>
        </p:nvSpPr>
        <p:spPr>
          <a:xfrm flipV="1">
            <a:off x="5892800" y="6141012"/>
            <a:ext cx="6705600" cy="145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indent="0" defTabSz="457200">
              <a:defRPr sz="1200">
                <a:solidFill>
                  <a:srgbClr val="000000"/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</a:p>
        </p:txBody>
      </p:sp>
      <p:sp>
        <p:nvSpPr>
          <p:cNvPr id="52" name="이미지"/>
          <p:cNvSpPr/>
          <p:nvPr>
            <p:ph type="pic" idx="13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3" name="제목 텍스트"/>
          <p:cNvSpPr txBox="1"/>
          <p:nvPr>
            <p:ph type="title"/>
          </p:nvPr>
        </p:nvSpPr>
        <p:spPr>
          <a:xfrm>
            <a:off x="5892800" y="6426200"/>
            <a:ext cx="67056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제목 텍스트</a:t>
            </a:r>
          </a:p>
        </p:txBody>
      </p:sp>
      <p:sp>
        <p:nvSpPr>
          <p:cNvPr id="54" name="본문 첫 번째 줄…"/>
          <p:cNvSpPr txBox="1"/>
          <p:nvPr>
            <p:ph type="body" sz="quarter" idx="1"/>
          </p:nvPr>
        </p:nvSpPr>
        <p:spPr>
          <a:xfrm>
            <a:off x="5892800" y="4267200"/>
            <a:ext cx="67056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55" name="슬라이드 번호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제목 - 상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텍스트"/>
          <p:cNvSpPr txBox="1"/>
          <p:nvPr>
            <p:ph type="body" sz="quarter" idx="13"/>
          </p:nvPr>
        </p:nvSpPr>
        <p:spPr>
          <a:xfrm>
            <a:off x="406400" y="444499"/>
            <a:ext cx="11176000" cy="4699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텍스트</a:t>
            </a:r>
          </a:p>
        </p:txBody>
      </p:sp>
      <p:sp>
        <p:nvSpPr>
          <p:cNvPr id="63" name="제목 텍스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64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제목 및 구분점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텍스트"/>
          <p:cNvSpPr txBox="1"/>
          <p:nvPr>
            <p:ph type="body" sz="quarter" idx="13"/>
          </p:nvPr>
        </p:nvSpPr>
        <p:spPr>
          <a:xfrm>
            <a:off x="406400" y="444499"/>
            <a:ext cx="11176000" cy="4699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텍스트</a:t>
            </a:r>
          </a:p>
        </p:txBody>
      </p:sp>
      <p:sp>
        <p:nvSpPr>
          <p:cNvPr id="72" name="제목 텍스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73" name="본문 첫 번째 줄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74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제목 및 구분점 대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텍스트"/>
          <p:cNvSpPr txBox="1"/>
          <p:nvPr>
            <p:ph type="body" sz="quarter" idx="13"/>
          </p:nvPr>
        </p:nvSpPr>
        <p:spPr>
          <a:xfrm>
            <a:off x="406400" y="444499"/>
            <a:ext cx="11176000" cy="4699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텍스트</a:t>
            </a:r>
          </a:p>
        </p:txBody>
      </p:sp>
      <p:sp>
        <p:nvSpPr>
          <p:cNvPr id="82" name="제목 텍스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83" name="본문 첫 번째 줄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84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제목, 구분점 및 사진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텍스트"/>
          <p:cNvSpPr txBox="1"/>
          <p:nvPr>
            <p:ph type="body" sz="quarter" idx="13"/>
          </p:nvPr>
        </p:nvSpPr>
        <p:spPr>
          <a:xfrm>
            <a:off x="406400" y="444499"/>
            <a:ext cx="11176000" cy="4699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텍스트</a:t>
            </a:r>
          </a:p>
        </p:txBody>
      </p:sp>
      <p:sp>
        <p:nvSpPr>
          <p:cNvPr id="92" name="이미지"/>
          <p:cNvSpPr/>
          <p:nvPr>
            <p:ph type="pic" sz="half" idx="14"/>
          </p:nvPr>
        </p:nvSpPr>
        <p:spPr>
          <a:xfrm>
            <a:off x="7112000" y="1536700"/>
            <a:ext cx="5486400" cy="7797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3" name="제목 텍스트"/>
          <p:cNvSpPr txBox="1"/>
          <p:nvPr>
            <p:ph type="title"/>
          </p:nvPr>
        </p:nvSpPr>
        <p:spPr>
          <a:xfrm>
            <a:off x="406400" y="1536700"/>
            <a:ext cx="6299200" cy="723900"/>
          </a:xfrm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94" name="본문 첫 번째 줄…"/>
          <p:cNvSpPr txBox="1"/>
          <p:nvPr>
            <p:ph type="body" sz="half" idx="1"/>
          </p:nvPr>
        </p:nvSpPr>
        <p:spPr>
          <a:xfrm>
            <a:off x="406400" y="2743200"/>
            <a:ext cx="6299200" cy="6108700"/>
          </a:xfrm>
          <a:prstGeom prst="rect">
            <a:avLst/>
          </a:prstGeom>
        </p:spPr>
        <p:txBody>
          <a:bodyPr/>
          <a:lstStyle>
            <a:lvl1pPr marL="444500" indent="-444500">
              <a:buClr>
                <a:schemeClr val="accent1"/>
              </a:buClr>
              <a:buChar char="▸"/>
              <a:defRPr sz="2800"/>
            </a:lvl1pPr>
            <a:lvl2pPr>
              <a:buClr>
                <a:schemeClr val="accent1"/>
              </a:buClr>
              <a:buChar char="▸"/>
              <a:defRPr sz="2800"/>
            </a:lvl2pPr>
            <a:lvl3pPr>
              <a:buClr>
                <a:schemeClr val="accent1"/>
              </a:buClr>
              <a:buChar char="▸"/>
              <a:defRPr sz="2800"/>
            </a:lvl3pPr>
            <a:lvl4pPr>
              <a:buClr>
                <a:schemeClr val="accent1"/>
              </a:buClr>
              <a:buChar char="▸"/>
              <a:defRPr sz="2800"/>
            </a:lvl4pPr>
            <a:lvl5pPr>
              <a:buClr>
                <a:schemeClr val="accent1"/>
              </a:buClr>
              <a:buChar char="▸"/>
              <a:defRPr sz="28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95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선"/>
          <p:cNvSpPr/>
          <p:nvPr/>
        </p:nvSpPr>
        <p:spPr>
          <a:xfrm flipV="1">
            <a:off x="406400" y="993160"/>
            <a:ext cx="12192000" cy="263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indent="0" defTabSz="457200">
              <a:defRPr sz="1200">
                <a:solidFill>
                  <a:srgbClr val="000000"/>
                </a:solidFill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</a:p>
        </p:txBody>
      </p:sp>
      <p:sp>
        <p:nvSpPr>
          <p:cNvPr id="3" name="제목 텍스트"/>
          <p:cNvSpPr txBox="1"/>
          <p:nvPr>
            <p:ph type="title"/>
          </p:nvPr>
        </p:nvSpPr>
        <p:spPr>
          <a:xfrm>
            <a:off x="406400" y="1536700"/>
            <a:ext cx="121920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제목 텍스트</a:t>
            </a:r>
          </a:p>
        </p:txBody>
      </p:sp>
      <p:sp>
        <p:nvSpPr>
          <p:cNvPr id="4" name="본문 첫 번째 줄…"/>
          <p:cNvSpPr txBox="1"/>
          <p:nvPr>
            <p:ph type="body" idx="1"/>
          </p:nvPr>
        </p:nvSpPr>
        <p:spPr>
          <a:xfrm>
            <a:off x="406400" y="2743200"/>
            <a:ext cx="12192000" cy="610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5" name="슬라이드 번호"/>
          <p:cNvSpPr txBox="1"/>
          <p:nvPr>
            <p:ph type="sldNum" sz="quarter" idx="2"/>
          </p:nvPr>
        </p:nvSpPr>
        <p:spPr>
          <a:xfrm>
            <a:off x="12186622" y="431800"/>
            <a:ext cx="406897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marL="0" marR="0" indent="0" algn="r" defTabSz="584200">
              <a:lnSpc>
                <a:spcPct val="80000"/>
              </a:lnSpc>
              <a:defRPr sz="2400">
                <a:solidFill>
                  <a:srgbClr val="838787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228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457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685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9144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11430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1371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1600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1828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555625" marR="0" indent="-555625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889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1333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1778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2222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2667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3111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3556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4000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tif"/><Relationship Id="rId3" Type="http://schemas.openxmlformats.org/officeDocument/2006/relationships/image" Target="../media/image2.tif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tif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청년연구인력양성지원사업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  <a:defRPr sz="9000"/>
            </a:lvl1pPr>
          </a:lstStyle>
          <a:p>
            <a:pPr/>
            <a:r>
              <a:t>청년연구인력양성지원사업</a:t>
            </a:r>
          </a:p>
        </p:txBody>
      </p:sp>
      <p:sp>
        <p:nvSpPr>
          <p:cNvPr id="167" name="사업설명회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사업설명회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사업개요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사업개요</a:t>
            </a:r>
          </a:p>
        </p:txBody>
      </p:sp>
      <p:sp>
        <p:nvSpPr>
          <p:cNvPr id="170" name="추진배경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3097">
              <a:spcBef>
                <a:spcPts val="1900"/>
              </a:spcBef>
              <a:defRPr sz="4140"/>
            </a:lvl1pPr>
          </a:lstStyle>
          <a:p>
            <a:pPr/>
            <a:r>
              <a:t>추진배경</a:t>
            </a:r>
          </a:p>
        </p:txBody>
      </p:sp>
      <p:sp>
        <p:nvSpPr>
          <p:cNvPr id="171" name="❍ (중소기업의 지역산업 비중에 따른 역할 증대 요구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68934" marR="451154" indent="-368934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❍ </a:t>
            </a:r>
            <a:r>
              <a:rPr b="1"/>
              <a:t>(</a:t>
            </a:r>
            <a:r>
              <a:rPr b="1" sz="1992"/>
              <a:t>중소기업의 지역산업 비중에 따른 역할 증대 요구)</a:t>
            </a:r>
            <a:r>
              <a:rPr b="1"/>
              <a:t> </a:t>
            </a:r>
            <a:endParaRPr spc="-13"/>
          </a:p>
          <a:p>
            <a:pPr marL="390016" marR="451154" indent="-390016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구미시는 매출규모 1억이상 100억미만 기업의 전체의 78%를 차지고 있으며, 종업원수 기준 5인 이상 200인 미만의 기업이 전체의 49%를 차지고 있음(‘16, 구미시통계). </a:t>
            </a:r>
          </a:p>
          <a:p>
            <a:pPr marL="415315" marR="451154" indent="-415315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368934" marR="451154" indent="-368934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pc="-13"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❍ </a:t>
            </a:r>
            <a:r>
              <a:rPr spc="-16" sz="1992"/>
              <a:t>(</a:t>
            </a:r>
            <a:r>
              <a:rPr b="1" spc="-16" sz="1992"/>
              <a:t>지역우수연구인력의 정주화방안 요구)</a:t>
            </a:r>
            <a:endParaRPr spc="-41"/>
          </a:p>
          <a:p>
            <a:pPr marL="390016" marR="451154" indent="-390016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`15년도 기준 전국 160만명 산업기술 인력 중 경북은 13만명 수준(7.8%)</a:t>
            </a:r>
          </a:p>
          <a:p>
            <a:pPr marL="390016" marR="451154" indent="-390016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pc="-83"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대경권 대학에서 수도권으로 유출되는 지역인재는 30.3%수준이며, 대경지역 정주인력은 48.7% 수준</a:t>
            </a:r>
          </a:p>
          <a:p>
            <a:pPr marL="421640" marR="451154" indent="-421640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368934" marR="451154" indent="-368934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❍ </a:t>
            </a:r>
            <a:r>
              <a:rPr sz="1992"/>
              <a:t>(</a:t>
            </a:r>
            <a:r>
              <a:rPr b="1" sz="1992"/>
              <a:t>기업부설연구소 급증에 따른 연구인력 수요 해소방안 필요)</a:t>
            </a:r>
            <a:r>
              <a:t> </a:t>
            </a:r>
          </a:p>
          <a:p>
            <a:pPr marL="368934" marR="451154" indent="-368934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 - 구미지역 중소기업 기업부설연구소는 ‘08년 179개에서 ’16년 408개로 증가하였으며(‘16, KOITA), 독자생존을 위한 업종전환을 준비 중.</a:t>
            </a:r>
          </a:p>
          <a:p>
            <a:pPr marL="390016" marR="451154" indent="-390016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pc="-6"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지역기업체 설문조사 결과(’15.1/200사), 자동차부품(31.1%), 차세대 디스플레이(14.5%), 스마트 디바이스(12.0%), 국방ICT‧탄소소재(7.2%) 등으로 업종전환 예상</a:t>
            </a:r>
          </a:p>
          <a:p>
            <a:pPr marL="390016" marR="451154" indent="-390016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구미기업부설연구소협의회 창립(‘16.07.21)하여 스마트기기, IT의료기기, 에너지부품소재, 첨단소재, 국방융합, e-모빌리티의 6개 분과 구성·운영 中</a:t>
            </a:r>
          </a:p>
          <a:p>
            <a:pPr marL="421640" marR="451154" indent="-421640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368934" marR="451154" indent="-368934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❍ </a:t>
            </a:r>
            <a:r>
              <a:rPr b="1" sz="1992"/>
              <a:t>(제조업 패러다임의 변화에 따른 미래유망기술 선점 중요성 부각)</a:t>
            </a:r>
          </a:p>
          <a:p>
            <a:pPr marL="390016" marR="451154" indent="-390016" algn="just" defTabSz="42164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66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미래시장의 유망 기술분야와 해당 기술을 개발할 연구인력 양성 기반필요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사업개요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사업개요</a:t>
            </a:r>
          </a:p>
        </p:txBody>
      </p:sp>
      <p:sp>
        <p:nvSpPr>
          <p:cNvPr id="174" name="사업필요성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3097">
              <a:spcBef>
                <a:spcPts val="1900"/>
              </a:spcBef>
              <a:defRPr sz="4140"/>
            </a:lvl1pPr>
          </a:lstStyle>
          <a:p>
            <a:pPr/>
            <a:r>
              <a:t>사업필요성</a:t>
            </a:r>
          </a:p>
        </p:txBody>
      </p:sp>
      <p:sp>
        <p:nvSpPr>
          <p:cNvPr id="175" name="❍ (대기업 낙수효과 탈피/중소기업 인력창출 기여도 증가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44500" marR="543559" indent="-444500" algn="just" defTabSz="5080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pc="-16"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❍ (</a:t>
            </a:r>
            <a:r>
              <a:rPr b="1"/>
              <a:t>대기업 낙수효과 탈피/중소기업 인력창출 기여도 증가)</a:t>
            </a:r>
          </a:p>
          <a:p>
            <a:pPr marL="469900" marR="543559" indent="-469900" algn="just" defTabSz="5080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pc="-49" sz="17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자동화, 해외투자 확대 등에 따라 대기업 성장을 통한 낙수효과와 고용기여도가 하락</a:t>
            </a:r>
          </a:p>
          <a:p>
            <a:pPr marL="469900" marR="543559" indent="-469900" algn="just" defTabSz="5080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7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중소·중견기업 수출비중 ‘12년 32.1% → ’16년 37.5%로 증가(통계청)</a:t>
            </a:r>
          </a:p>
          <a:p>
            <a:pPr marL="469900" marR="543559" indent="-469900" algn="just" defTabSz="5080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7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중소기업 고용기여도는 ‘11년 1.2% → ’15년 1.6%로 상승(통계청)</a:t>
            </a:r>
          </a:p>
          <a:p>
            <a:pPr marL="469900" marR="543559" indent="-469900" algn="just" defTabSz="5080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7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중소기업 규모 기준 250명, 5년 이하 기업이 고용에서 18% 비중이나, 신규일자리(Job Creation)는 47% 차지(OECD 기준)</a:t>
            </a:r>
          </a:p>
          <a:p>
            <a:pPr marL="469900" marR="543559" indent="-469900" algn="just" defTabSz="5080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444500" marR="543559" indent="-444500" algn="just" defTabSz="5080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❍ (</a:t>
            </a:r>
            <a:r>
              <a:rPr b="1"/>
              <a:t>지역강소기업의 연구인력 수급 난항해소 요구)</a:t>
            </a:r>
            <a:r>
              <a:t> </a:t>
            </a:r>
          </a:p>
          <a:p>
            <a:pPr marL="469900" marR="543559" indent="-469900" algn="just" defTabSz="5080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7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R&amp;D인력의 기업내 매출기여도는 관리직, 생산공정 인력대비 높으며(1명당 2~10억 수준) 전문성을 요구하는 만큼 전문연구인력에 대한 검증된 인재양성 및 기업체 채용에 난항을 겪고 있음. </a:t>
            </a:r>
          </a:p>
          <a:p>
            <a:pPr marL="508000" marR="543559" indent="-508000" algn="just" defTabSz="5080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444500" marR="543559" indent="-444500" algn="just" defTabSz="5080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pc="-16"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</a:t>
            </a:r>
          </a:p>
        </p:txBody>
      </p:sp>
      <p:pic>
        <p:nvPicPr>
          <p:cNvPr id="176" name="이미지" descr="이미지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5783" y="6620933"/>
            <a:ext cx="5232993" cy="22618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이미지" descr="이미지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11433" y="6479714"/>
            <a:ext cx="5232992" cy="25443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모서리가 둥근 직사각형"/>
          <p:cNvSpPr/>
          <p:nvPr/>
        </p:nvSpPr>
        <p:spPr>
          <a:xfrm>
            <a:off x="731010" y="1651000"/>
            <a:ext cx="11542780" cy="1684978"/>
          </a:xfrm>
          <a:prstGeom prst="roundRect">
            <a:avLst>
              <a:gd name="adj" fmla="val 11306"/>
            </a:avLst>
          </a:prstGeom>
          <a:solidFill>
            <a:srgbClr val="FFFFFF"/>
          </a:solidFill>
          <a:ln w="25400">
            <a:solidFill>
              <a:schemeClr val="accent1">
                <a:hueOff val="262910"/>
                <a:satOff val="3867"/>
                <a:lumOff val="-1803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63500" marR="607059" indent="0" algn="just" defTabSz="508000">
              <a:lnSpc>
                <a:spcPct val="120000"/>
              </a:lnSpc>
              <a:defRPr b="1" sz="2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0" name="사업목표 및 추진전략"/>
          <p:cNvSpPr txBox="1"/>
          <p:nvPr>
            <p:ph type="body" idx="13"/>
          </p:nvPr>
        </p:nvSpPr>
        <p:spPr>
          <a:xfrm>
            <a:off x="406400" y="434667"/>
            <a:ext cx="11176000" cy="479734"/>
          </a:xfrm>
          <a:prstGeom prst="rect">
            <a:avLst/>
          </a:prstGeom>
        </p:spPr>
        <p:txBody>
          <a:bodyPr/>
          <a:lstStyle/>
          <a:p>
            <a:pPr/>
            <a:r>
              <a:t>사업목표 및 추진전략</a:t>
            </a:r>
          </a:p>
        </p:txBody>
      </p:sp>
      <p:sp>
        <p:nvSpPr>
          <p:cNvPr id="181" name="사업목표"/>
          <p:cNvSpPr/>
          <p:nvPr/>
        </p:nvSpPr>
        <p:spPr>
          <a:xfrm>
            <a:off x="5283993" y="1363133"/>
            <a:ext cx="2436814" cy="69704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0" marR="0" indent="0" algn="ctr" defTabSz="584200">
              <a:lnSpc>
                <a:spcPct val="80000"/>
              </a:lnSpc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사업목표</a:t>
            </a:r>
          </a:p>
        </p:txBody>
      </p:sp>
      <p:sp>
        <p:nvSpPr>
          <p:cNvPr id="182" name="추진전략/절차"/>
          <p:cNvSpPr/>
          <p:nvPr/>
        </p:nvSpPr>
        <p:spPr>
          <a:xfrm>
            <a:off x="5283993" y="3540588"/>
            <a:ext cx="2436814" cy="69704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0" marR="0" indent="0" algn="ctr" defTabSz="584200">
              <a:lnSpc>
                <a:spcPct val="80000"/>
              </a:lnSpc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추진전략/절차</a:t>
            </a:r>
          </a:p>
        </p:txBody>
      </p:sp>
      <p:sp>
        <p:nvSpPr>
          <p:cNvPr id="183" name="◆ 청년 연구인력 발굴 및 취업 20명…"/>
          <p:cNvSpPr txBox="1"/>
          <p:nvPr/>
        </p:nvSpPr>
        <p:spPr>
          <a:xfrm>
            <a:off x="1778524" y="2088972"/>
            <a:ext cx="3774386" cy="1198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63500" marR="607059" indent="0" algn="just" defTabSz="508000">
              <a:lnSpc>
                <a:spcPct val="120000"/>
              </a:lnSpc>
              <a:defRPr b="1"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◆ 청년 연구인력 발굴 및 취업 20명</a:t>
            </a:r>
          </a:p>
          <a:p>
            <a:pPr marL="63500" marR="607059" indent="0" algn="just" defTabSz="508000">
              <a:lnSpc>
                <a:spcPct val="120000"/>
              </a:lnSpc>
              <a:defRPr b="1"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◆ 채용 및 기술수요 설문조사 2회</a:t>
            </a:r>
          </a:p>
          <a:p>
            <a:pPr marL="63500" marR="607059" indent="0" algn="just" defTabSz="508000">
              <a:lnSpc>
                <a:spcPct val="120000"/>
              </a:lnSpc>
              <a:defRPr b="1"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◆ 연구인력양성 Track 운영 4회</a:t>
            </a:r>
          </a:p>
        </p:txBody>
      </p:sp>
      <p:sp>
        <p:nvSpPr>
          <p:cNvPr id="184" name="◆ 첨단신기술 지식재산(IP) 확보 10건…"/>
          <p:cNvSpPr txBox="1"/>
          <p:nvPr/>
        </p:nvSpPr>
        <p:spPr>
          <a:xfrm>
            <a:off x="7201453" y="2088972"/>
            <a:ext cx="4042401" cy="1198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63500" marR="607059" indent="0" algn="just" defTabSz="508000">
              <a:lnSpc>
                <a:spcPct val="120000"/>
              </a:lnSpc>
              <a:defRPr b="1"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◆ 첨단신기술 지식재산(IP) 확보 10건</a:t>
            </a:r>
          </a:p>
          <a:p>
            <a:pPr marL="63500" marR="607059" indent="0" algn="just" defTabSz="508000">
              <a:lnSpc>
                <a:spcPct val="120000"/>
              </a:lnSpc>
              <a:defRPr b="1"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◆ 기술공급 대상기업 업종전환 50%</a:t>
            </a:r>
          </a:p>
          <a:p>
            <a:pPr marL="63500" marR="607059" indent="0" algn="just" defTabSz="508000">
              <a:lnSpc>
                <a:spcPct val="120000"/>
              </a:lnSpc>
              <a:defRPr b="1"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◆ 컨소시엄 협의체 간담회 개최 2회</a:t>
            </a:r>
          </a:p>
        </p:txBody>
      </p:sp>
      <p:grpSp>
        <p:nvGrpSpPr>
          <p:cNvPr id="217" name="그룹"/>
          <p:cNvGrpSpPr/>
          <p:nvPr/>
        </p:nvGrpSpPr>
        <p:grpSpPr>
          <a:xfrm>
            <a:off x="1615985" y="6056075"/>
            <a:ext cx="9604430" cy="3017783"/>
            <a:chOff x="0" y="0"/>
            <a:chExt cx="9604428" cy="3017782"/>
          </a:xfrm>
        </p:grpSpPr>
        <p:grpSp>
          <p:nvGrpSpPr>
            <p:cNvPr id="187" name="직사각형 4"/>
            <p:cNvGrpSpPr/>
            <p:nvPr/>
          </p:nvGrpSpPr>
          <p:grpSpPr>
            <a:xfrm>
              <a:off x="49335" y="938932"/>
              <a:ext cx="2067575" cy="545811"/>
              <a:chOff x="0" y="0"/>
              <a:chExt cx="2067574" cy="545809"/>
            </a:xfrm>
          </p:grpSpPr>
          <p:sp>
            <p:nvSpPr>
              <p:cNvPr id="185" name="직사각형"/>
              <p:cNvSpPr/>
              <p:nvPr/>
            </p:nvSpPr>
            <p:spPr>
              <a:xfrm>
                <a:off x="0" y="50113"/>
                <a:ext cx="2067575" cy="4455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marL="0" marR="0" indent="0" algn="ctr" defTabSz="914400">
                  <a:defRPr sz="1400">
                    <a:solidFill>
                      <a:srgbClr val="000000"/>
                    </a:solidFill>
                    <a:latin typeface="12롯데마트행복Light"/>
                    <a:ea typeface="12롯데마트행복Light"/>
                    <a:cs typeface="12롯데마트행복Light"/>
                    <a:sym typeface="12롯데마트행복Light"/>
                  </a:defRPr>
                </a:pPr>
              </a:p>
            </p:txBody>
          </p:sp>
          <p:sp>
            <p:nvSpPr>
              <p:cNvPr id="186" name="기업체 채용인력…"/>
              <p:cNvSpPr txBox="1"/>
              <p:nvPr/>
            </p:nvSpPr>
            <p:spPr>
              <a:xfrm>
                <a:off x="0" y="-1"/>
                <a:ext cx="2067575" cy="54581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marL="0" marR="0" indent="0" algn="ctr" defTabSz="914400">
                  <a:defRPr sz="1400">
                    <a:solidFill>
                      <a:srgbClr val="000000"/>
                    </a:solidFill>
                    <a:latin typeface="12롯데마트행복Light"/>
                    <a:ea typeface="12롯데마트행복Light"/>
                    <a:cs typeface="12롯데마트행복Light"/>
                    <a:sym typeface="12롯데마트행복Light"/>
                  </a:defRPr>
                </a:pPr>
                <a:r>
                  <a:t>기업체 채용인력</a:t>
                </a:r>
              </a:p>
              <a:p>
                <a:pPr marL="0" marR="0" indent="0" algn="ctr" defTabSz="914400">
                  <a:defRPr sz="1400">
                    <a:solidFill>
                      <a:srgbClr val="000000"/>
                    </a:solidFill>
                    <a:latin typeface="12롯데마트행복Light"/>
                    <a:ea typeface="12롯데마트행복Light"/>
                    <a:cs typeface="12롯데마트행복Light"/>
                    <a:sym typeface="12롯데마트행복Light"/>
                  </a:defRPr>
                </a:pPr>
                <a:r>
                  <a:t>수요조사</a:t>
                </a:r>
              </a:p>
            </p:txBody>
          </p:sp>
        </p:grpSp>
        <p:grpSp>
          <p:nvGrpSpPr>
            <p:cNvPr id="190" name="직사각형 5"/>
            <p:cNvGrpSpPr/>
            <p:nvPr/>
          </p:nvGrpSpPr>
          <p:grpSpPr>
            <a:xfrm>
              <a:off x="49335" y="1616155"/>
              <a:ext cx="2067575" cy="558495"/>
              <a:chOff x="0" y="0"/>
              <a:chExt cx="2067574" cy="558494"/>
            </a:xfrm>
          </p:grpSpPr>
          <p:sp>
            <p:nvSpPr>
              <p:cNvPr id="188" name="직사각형"/>
              <p:cNvSpPr/>
              <p:nvPr/>
            </p:nvSpPr>
            <p:spPr>
              <a:xfrm>
                <a:off x="0" y="56456"/>
                <a:ext cx="2067575" cy="44558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marL="0" marR="0" indent="0" algn="ctr" defTabSz="914400">
                  <a:defRPr sz="1400">
                    <a:solidFill>
                      <a:srgbClr val="000000"/>
                    </a:solidFill>
                    <a:latin typeface="12롯데마트행복Light"/>
                    <a:ea typeface="12롯데마트행복Light"/>
                    <a:cs typeface="12롯데마트행복Light"/>
                    <a:sym typeface="12롯데마트행복Light"/>
                  </a:defRPr>
                </a:pPr>
              </a:p>
            </p:txBody>
          </p:sp>
          <p:sp>
            <p:nvSpPr>
              <p:cNvPr id="189" name="17개 대학…"/>
              <p:cNvSpPr txBox="1"/>
              <p:nvPr/>
            </p:nvSpPr>
            <p:spPr>
              <a:xfrm>
                <a:off x="0" y="-1"/>
                <a:ext cx="2067575" cy="55849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marL="0" marR="0" indent="0" algn="ctr" defTabSz="914400">
                  <a:defRPr sz="1400">
                    <a:solidFill>
                      <a:srgbClr val="000000"/>
                    </a:solidFill>
                    <a:latin typeface="12롯데마트행복Light"/>
                    <a:ea typeface="12롯데마트행복Light"/>
                    <a:cs typeface="12롯데마트행복Light"/>
                    <a:sym typeface="12롯데마트행복Light"/>
                  </a:defRPr>
                </a:pPr>
                <a:r>
                  <a:t>17</a:t>
                </a:r>
                <a:r>
                  <a:t>개 대학</a:t>
                </a:r>
              </a:p>
              <a:p>
                <a:pPr marL="0" marR="0" indent="0" algn="ctr" defTabSz="914400">
                  <a:defRPr sz="1400">
                    <a:solidFill>
                      <a:srgbClr val="000000"/>
                    </a:solidFill>
                    <a:latin typeface="12롯데마트행복Light"/>
                    <a:ea typeface="12롯데마트행복Light"/>
                    <a:cs typeface="12롯데마트행복Light"/>
                    <a:sym typeface="12롯데마트행복Light"/>
                  </a:defRPr>
                </a:pPr>
                <a:r>
                  <a:t>취업지원센터 협의체구성</a:t>
                </a:r>
              </a:p>
            </p:txBody>
          </p:sp>
        </p:grpSp>
        <p:grpSp>
          <p:nvGrpSpPr>
            <p:cNvPr id="193" name="타원 6"/>
            <p:cNvGrpSpPr/>
            <p:nvPr/>
          </p:nvGrpSpPr>
          <p:grpSpPr>
            <a:xfrm>
              <a:off x="3377706" y="938412"/>
              <a:ext cx="1281052" cy="1281052"/>
              <a:chOff x="0" y="0"/>
              <a:chExt cx="1281051" cy="1281051"/>
            </a:xfrm>
          </p:grpSpPr>
          <p:sp>
            <p:nvSpPr>
              <p:cNvPr id="191" name="원"/>
              <p:cNvSpPr/>
              <p:nvPr/>
            </p:nvSpPr>
            <p:spPr>
              <a:xfrm>
                <a:off x="0" y="0"/>
                <a:ext cx="1281052" cy="1281052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marL="0" marR="0" indent="0" algn="ctr" defTabSz="914400">
                  <a:defRPr sz="1400">
                    <a:solidFill>
                      <a:srgbClr val="000000"/>
                    </a:solidFill>
                    <a:latin typeface="12롯데마트행복Light"/>
                    <a:ea typeface="12롯데마트행복Light"/>
                    <a:cs typeface="12롯데마트행복Light"/>
                    <a:sym typeface="12롯데마트행복Light"/>
                  </a:defRPr>
                </a:pPr>
              </a:p>
            </p:txBody>
          </p:sp>
          <p:sp>
            <p:nvSpPr>
              <p:cNvPr id="192" name="채용심의위원회"/>
              <p:cNvSpPr txBox="1"/>
              <p:nvPr/>
            </p:nvSpPr>
            <p:spPr>
              <a:xfrm>
                <a:off x="187605" y="373963"/>
                <a:ext cx="905842" cy="5331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marL="0" marR="0" indent="0" algn="ctr" defTabSz="914400">
                  <a:defRPr sz="1400">
                    <a:solidFill>
                      <a:srgbClr val="000000"/>
                    </a:solidFill>
                    <a:latin typeface="12롯데마트행복Light"/>
                    <a:ea typeface="12롯데마트행복Light"/>
                    <a:cs typeface="12롯데마트행복Light"/>
                    <a:sym typeface="12롯데마트행복Light"/>
                  </a:defRPr>
                </a:lvl1pPr>
              </a:lstStyle>
              <a:p>
                <a:pPr/>
                <a:r>
                  <a:t>채용심의위원회</a:t>
                </a:r>
              </a:p>
            </p:txBody>
          </p:sp>
        </p:grpSp>
        <p:grpSp>
          <p:nvGrpSpPr>
            <p:cNvPr id="196" name="직사각형 7"/>
            <p:cNvGrpSpPr/>
            <p:nvPr/>
          </p:nvGrpSpPr>
          <p:grpSpPr>
            <a:xfrm>
              <a:off x="5919553" y="989046"/>
              <a:ext cx="2067575" cy="445583"/>
              <a:chOff x="0" y="0"/>
              <a:chExt cx="2067574" cy="445581"/>
            </a:xfrm>
          </p:grpSpPr>
          <p:sp>
            <p:nvSpPr>
              <p:cNvPr id="194" name="직사각형"/>
              <p:cNvSpPr/>
              <p:nvPr/>
            </p:nvSpPr>
            <p:spPr>
              <a:xfrm>
                <a:off x="-1" y="-1"/>
                <a:ext cx="2067576" cy="4455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marL="0" marR="0" indent="0" algn="ctr" defTabSz="914400">
                  <a:defRPr sz="1400">
                    <a:solidFill>
                      <a:srgbClr val="000000"/>
                    </a:solidFill>
                    <a:latin typeface="12롯데마트행복Light"/>
                    <a:ea typeface="12롯데마트행복Light"/>
                    <a:cs typeface="12롯데마트행복Light"/>
                    <a:sym typeface="12롯데마트행복Light"/>
                  </a:defRPr>
                </a:pPr>
              </a:p>
            </p:txBody>
          </p:sp>
          <p:sp>
            <p:nvSpPr>
              <p:cNvPr id="195" name="기업협의체"/>
              <p:cNvSpPr txBox="1"/>
              <p:nvPr/>
            </p:nvSpPr>
            <p:spPr>
              <a:xfrm>
                <a:off x="-1" y="66217"/>
                <a:ext cx="2067576" cy="3131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marL="0" marR="0" indent="0" algn="ctr" defTabSz="914400">
                  <a:defRPr sz="1400">
                    <a:solidFill>
                      <a:srgbClr val="000000"/>
                    </a:solidFill>
                    <a:latin typeface="12롯데마트행복Light"/>
                    <a:ea typeface="12롯데마트행복Light"/>
                    <a:cs typeface="12롯데마트행복Light"/>
                    <a:sym typeface="12롯데마트행복Light"/>
                  </a:defRPr>
                </a:lvl1pPr>
              </a:lstStyle>
              <a:p>
                <a:pPr/>
                <a:r>
                  <a:t>기업협의체</a:t>
                </a:r>
              </a:p>
            </p:txBody>
          </p:sp>
        </p:grpSp>
        <p:grpSp>
          <p:nvGrpSpPr>
            <p:cNvPr id="199" name="직사각형 9"/>
            <p:cNvGrpSpPr/>
            <p:nvPr/>
          </p:nvGrpSpPr>
          <p:grpSpPr>
            <a:xfrm>
              <a:off x="5919553" y="1672611"/>
              <a:ext cx="2067575" cy="445583"/>
              <a:chOff x="0" y="0"/>
              <a:chExt cx="2067574" cy="445581"/>
            </a:xfrm>
          </p:grpSpPr>
          <p:sp>
            <p:nvSpPr>
              <p:cNvPr id="197" name="직사각형"/>
              <p:cNvSpPr/>
              <p:nvPr/>
            </p:nvSpPr>
            <p:spPr>
              <a:xfrm>
                <a:off x="-1" y="-1"/>
                <a:ext cx="2067576" cy="4455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marL="0" marR="0" indent="0" algn="ctr" defTabSz="914400">
                  <a:defRPr sz="1800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  <a:sym typeface="맑은 고딕"/>
                  </a:defRPr>
                </a:pPr>
              </a:p>
            </p:txBody>
          </p:sp>
          <p:sp>
            <p:nvSpPr>
              <p:cNvPr id="198" name="연구기관"/>
              <p:cNvSpPr txBox="1"/>
              <p:nvPr/>
            </p:nvSpPr>
            <p:spPr>
              <a:xfrm>
                <a:off x="-1" y="66217"/>
                <a:ext cx="2067576" cy="3131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marL="0" marR="0" indent="0" algn="ctr" defTabSz="914400">
                  <a:defRPr sz="1400">
                    <a:solidFill>
                      <a:srgbClr val="000000"/>
                    </a:solidFill>
                    <a:latin typeface="12롯데마트행복Light"/>
                    <a:ea typeface="12롯데마트행복Light"/>
                    <a:cs typeface="12롯데마트행복Light"/>
                    <a:sym typeface="12롯데마트행복Light"/>
                  </a:defRPr>
                </a:lvl1pPr>
              </a:lstStyle>
              <a:p>
                <a:pPr/>
                <a:r>
                  <a:t>연구기관</a:t>
                </a:r>
              </a:p>
            </p:txBody>
          </p:sp>
        </p:grpSp>
        <p:sp>
          <p:nvSpPr>
            <p:cNvPr id="231" name="꺾인 연결선 11"/>
            <p:cNvSpPr/>
            <p:nvPr/>
          </p:nvSpPr>
          <p:spPr>
            <a:xfrm>
              <a:off x="2122170" y="1211580"/>
              <a:ext cx="1248411" cy="367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0811" y="0"/>
                  </a:lnTo>
                  <a:lnTo>
                    <a:pt x="10811" y="21600"/>
                  </a:lnTo>
                  <a:lnTo>
                    <a:pt x="21600" y="21600"/>
                  </a:lnTo>
                </a:path>
              </a:pathLst>
            </a:custGeom>
            <a:noFill/>
            <a:ln w="50800" cap="flat">
              <a:solidFill>
                <a:srgbClr val="4472C4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232" name="꺾인 연결선 12"/>
            <p:cNvSpPr/>
            <p:nvPr/>
          </p:nvSpPr>
          <p:spPr>
            <a:xfrm>
              <a:off x="2122170" y="1578610"/>
              <a:ext cx="1248411" cy="316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0811" y="21600"/>
                  </a:lnTo>
                  <a:lnTo>
                    <a:pt x="10811" y="0"/>
                  </a:lnTo>
                  <a:lnTo>
                    <a:pt x="21600" y="0"/>
                  </a:lnTo>
                </a:path>
              </a:pathLst>
            </a:custGeom>
            <a:noFill/>
            <a:ln w="50800" cap="flat">
              <a:solidFill>
                <a:srgbClr val="4472C4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233" name="꺾인 연결선 15"/>
            <p:cNvSpPr/>
            <p:nvPr/>
          </p:nvSpPr>
          <p:spPr>
            <a:xfrm>
              <a:off x="4664710" y="1211580"/>
              <a:ext cx="1248411" cy="367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0789" y="0"/>
                  </a:lnTo>
                  <a:lnTo>
                    <a:pt x="10789" y="21600"/>
                  </a:lnTo>
                  <a:lnTo>
                    <a:pt x="0" y="21600"/>
                  </a:lnTo>
                </a:path>
              </a:pathLst>
            </a:custGeom>
            <a:noFill/>
            <a:ln w="50800" cap="flat">
              <a:solidFill>
                <a:srgbClr val="4472C4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234" name="꺾인 연결선 16"/>
            <p:cNvSpPr/>
            <p:nvPr/>
          </p:nvSpPr>
          <p:spPr>
            <a:xfrm>
              <a:off x="4017009" y="2123440"/>
              <a:ext cx="2936241" cy="382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741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noFill/>
            <a:ln w="50800" cap="flat">
              <a:solidFill>
                <a:srgbClr val="70AD47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204" name="TextBox 26"/>
            <p:cNvSpPr txBox="1"/>
            <p:nvPr/>
          </p:nvSpPr>
          <p:spPr>
            <a:xfrm>
              <a:off x="2136252" y="869248"/>
              <a:ext cx="824559" cy="3131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L="88900" marR="0" indent="-88900" defTabSz="914400">
                <a:buSzPct val="100000"/>
                <a:buChar char="▪"/>
                <a:defRPr sz="14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lvl1pPr>
            </a:lstStyle>
            <a:p>
              <a:pPr/>
              <a:r>
                <a:t>구인수요</a:t>
              </a:r>
            </a:p>
          </p:txBody>
        </p:sp>
        <p:sp>
          <p:nvSpPr>
            <p:cNvPr id="205" name="TextBox 27"/>
            <p:cNvSpPr txBox="1"/>
            <p:nvPr/>
          </p:nvSpPr>
          <p:spPr>
            <a:xfrm>
              <a:off x="2116909" y="1946036"/>
              <a:ext cx="824559" cy="3131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L="88900" marR="0" indent="-88900" defTabSz="914400">
                <a:buSzPct val="100000"/>
                <a:buChar char="▪"/>
                <a:defRPr sz="14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lvl1pPr>
            </a:lstStyle>
            <a:p>
              <a:pPr/>
              <a:r>
                <a:t>구직수요</a:t>
              </a:r>
            </a:p>
          </p:txBody>
        </p:sp>
        <p:sp>
          <p:nvSpPr>
            <p:cNvPr id="206" name="TextBox 30"/>
            <p:cNvSpPr txBox="1"/>
            <p:nvPr/>
          </p:nvSpPr>
          <p:spPr>
            <a:xfrm>
              <a:off x="2855072" y="0"/>
              <a:ext cx="2326319" cy="7911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marL="88900" marR="0" indent="-88900" defTabSz="914400">
                <a:buSzPct val="100000"/>
                <a:buChar char="▪"/>
                <a:defRPr sz="14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 연구인력 배정안 심사</a:t>
              </a:r>
            </a:p>
            <a:p>
              <a:pPr marL="88900" marR="0" indent="-88900" defTabSz="914400">
                <a:buSzPct val="100000"/>
                <a:buChar char="▪"/>
                <a:defRPr sz="14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 교육프로그램 적정성 심사</a:t>
              </a:r>
            </a:p>
            <a:p>
              <a:pPr marL="88900" marR="0" indent="-88900" defTabSz="914400">
                <a:buSzPct val="100000"/>
                <a:buChar char="▪"/>
                <a:defRPr sz="14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 </a:t>
              </a:r>
              <a:r>
                <a:t>기업 고용안정화 컨설팅</a:t>
              </a:r>
            </a:p>
          </p:txBody>
        </p:sp>
        <p:sp>
          <p:nvSpPr>
            <p:cNvPr id="207" name="TextBox 32"/>
            <p:cNvSpPr txBox="1"/>
            <p:nvPr/>
          </p:nvSpPr>
          <p:spPr>
            <a:xfrm>
              <a:off x="4753060" y="1905872"/>
              <a:ext cx="1207045" cy="325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marL="88900" marR="0" indent="-88900" defTabSz="914400">
                <a:buSzPct val="100000"/>
                <a:buChar char="▪"/>
                <a:defRPr sz="14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공동</a:t>
              </a:r>
              <a:r>
                <a:t>R&amp;D</a:t>
              </a:r>
              <a:r>
                <a:t>발굴</a:t>
              </a:r>
            </a:p>
          </p:txBody>
        </p:sp>
        <p:sp>
          <p:nvSpPr>
            <p:cNvPr id="208" name="TextBox 33"/>
            <p:cNvSpPr txBox="1"/>
            <p:nvPr/>
          </p:nvSpPr>
          <p:spPr>
            <a:xfrm>
              <a:off x="4753060" y="650248"/>
              <a:ext cx="1040616" cy="5458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marL="88900" marR="0" indent="-88900" defTabSz="914400">
                <a:buSzPct val="100000"/>
                <a:buChar char="▪"/>
                <a:defRPr sz="14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연구인력</a:t>
              </a:r>
            </a:p>
            <a:p>
              <a:pPr marL="0" marR="0" indent="0" defTabSz="914400">
                <a:defRPr sz="14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  </a:t>
              </a:r>
              <a:r>
                <a:t>채용안 협의</a:t>
              </a:r>
            </a:p>
          </p:txBody>
        </p:sp>
        <p:sp>
          <p:nvSpPr>
            <p:cNvPr id="235" name="꺾인 연결선 37"/>
            <p:cNvSpPr/>
            <p:nvPr/>
          </p:nvSpPr>
          <p:spPr>
            <a:xfrm>
              <a:off x="4664710" y="1578610"/>
              <a:ext cx="1248411" cy="316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0789" y="21600"/>
                  </a:lnTo>
                  <a:lnTo>
                    <a:pt x="10789" y="0"/>
                  </a:lnTo>
                  <a:lnTo>
                    <a:pt x="0" y="0"/>
                  </a:lnTo>
                </a:path>
              </a:pathLst>
            </a:custGeom>
            <a:noFill/>
            <a:ln w="50800" cap="flat">
              <a:solidFill>
                <a:srgbClr val="4472C4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210" name="TextBox 40"/>
            <p:cNvSpPr txBox="1"/>
            <p:nvPr/>
          </p:nvSpPr>
          <p:spPr>
            <a:xfrm>
              <a:off x="4753060" y="2558262"/>
              <a:ext cx="2317180" cy="325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marL="88900" marR="0" indent="-88900" defTabSz="914400">
                <a:buSzPct val="100000"/>
                <a:buChar char="▪"/>
                <a:defRPr sz="14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연구인력채용 </a:t>
              </a:r>
              <a:r>
                <a:t>/ </a:t>
              </a:r>
              <a:r>
                <a:t>교육</a:t>
              </a:r>
              <a:r>
                <a:t>(4 Track)</a:t>
              </a:r>
            </a:p>
          </p:txBody>
        </p:sp>
        <p:sp>
          <p:nvSpPr>
            <p:cNvPr id="236" name="꺾인 연결선 41"/>
            <p:cNvSpPr/>
            <p:nvPr/>
          </p:nvSpPr>
          <p:spPr>
            <a:xfrm>
              <a:off x="7993380" y="1211580"/>
              <a:ext cx="453390" cy="683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70AD47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212" name="TextBox 42"/>
            <p:cNvSpPr txBox="1"/>
            <p:nvPr/>
          </p:nvSpPr>
          <p:spPr>
            <a:xfrm>
              <a:off x="8466466" y="1395386"/>
              <a:ext cx="1137963" cy="3131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L="88900" marR="0" indent="-88900" defTabSz="914400">
                <a:buSzPct val="100000"/>
                <a:buChar char="▪"/>
                <a:defRPr sz="14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lvl1pPr>
            </a:lstStyle>
            <a:p>
              <a:pPr/>
              <a:r>
                <a:t>연구인력배정</a:t>
              </a:r>
            </a:p>
          </p:txBody>
        </p:sp>
        <p:sp>
          <p:nvSpPr>
            <p:cNvPr id="213" name="TextBox 51"/>
            <p:cNvSpPr txBox="1"/>
            <p:nvPr/>
          </p:nvSpPr>
          <p:spPr>
            <a:xfrm>
              <a:off x="736834" y="2383336"/>
              <a:ext cx="912006" cy="2872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L="0" marR="0" indent="0" defTabSz="914400">
                <a:defRPr sz="12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lvl1pPr>
            </a:lstStyle>
            <a:p>
              <a:pPr/>
              <a:r>
                <a:t>연구인력발굴</a:t>
              </a:r>
            </a:p>
          </p:txBody>
        </p:sp>
        <p:sp>
          <p:nvSpPr>
            <p:cNvPr id="214" name="TextBox 52"/>
            <p:cNvSpPr txBox="1"/>
            <p:nvPr/>
          </p:nvSpPr>
          <p:spPr>
            <a:xfrm>
              <a:off x="739865" y="2730515"/>
              <a:ext cx="686515" cy="2872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marL="0" marR="0" indent="0" defTabSz="914400">
                <a:defRPr sz="12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교육</a:t>
              </a:r>
              <a:r>
                <a:t>/</a:t>
              </a:r>
              <a:r>
                <a:t>채용</a:t>
              </a:r>
            </a:p>
          </p:txBody>
        </p:sp>
        <p:sp>
          <p:nvSpPr>
            <p:cNvPr id="215" name="선"/>
            <p:cNvSpPr/>
            <p:nvPr/>
          </p:nvSpPr>
          <p:spPr>
            <a:xfrm>
              <a:off x="0" y="2526969"/>
              <a:ext cx="686515" cy="1"/>
            </a:xfrm>
            <a:prstGeom prst="line">
              <a:avLst/>
            </a:prstGeom>
            <a:noFill/>
            <a:ln w="63500" cap="flat">
              <a:solidFill>
                <a:srgbClr val="4472C4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marL="0" marR="0" indent="0" defTabSz="914400">
                <a:defRPr sz="18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</a:p>
          </p:txBody>
        </p:sp>
        <p:sp>
          <p:nvSpPr>
            <p:cNvPr id="216" name="선"/>
            <p:cNvSpPr/>
            <p:nvPr/>
          </p:nvSpPr>
          <p:spPr>
            <a:xfrm>
              <a:off x="0" y="2874148"/>
              <a:ext cx="686515" cy="1"/>
            </a:xfrm>
            <a:prstGeom prst="line">
              <a:avLst/>
            </a:prstGeom>
            <a:noFill/>
            <a:ln w="63500" cap="flat">
              <a:solidFill>
                <a:srgbClr val="70AD47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marL="0" marR="0" indent="0" defTabSz="914400">
                <a:defRPr sz="18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</a:p>
          </p:txBody>
        </p:sp>
      </p:grpSp>
      <p:grpSp>
        <p:nvGrpSpPr>
          <p:cNvPr id="220" name="❶ 기존 주력산업 기반 기술 고도화 R&amp;D 기획…"/>
          <p:cNvGrpSpPr/>
          <p:nvPr/>
        </p:nvGrpSpPr>
        <p:grpSpPr>
          <a:xfrm>
            <a:off x="1077811" y="4312635"/>
            <a:ext cx="3111223" cy="1885103"/>
            <a:chOff x="0" y="0"/>
            <a:chExt cx="3111222" cy="1885101"/>
          </a:xfrm>
        </p:grpSpPr>
        <p:sp>
          <p:nvSpPr>
            <p:cNvPr id="219" name="❶ 기존 주력산업 기반 기술 고도화 R&amp;D 기획…"/>
            <p:cNvSpPr txBox="1"/>
            <p:nvPr/>
          </p:nvSpPr>
          <p:spPr>
            <a:xfrm>
              <a:off x="215900" y="139699"/>
              <a:ext cx="2679423" cy="1326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228600" marR="0" indent="-228600" algn="just" defTabSz="508000">
                <a:lnSpc>
                  <a:spcPct val="120000"/>
                </a:lnSpc>
                <a:spcBef>
                  <a:spcPts val="300"/>
                </a:spcBef>
                <a:defRPr b="1" spc="-6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❶ 기존 주력산업 기반 기술 고도화 R&amp;D 기획 </a:t>
              </a:r>
            </a:p>
            <a:p>
              <a:pPr marL="228600" marR="0" indent="-228600" algn="just" defTabSz="508000">
                <a:lnSpc>
                  <a:spcPct val="120000"/>
                </a:lnSpc>
                <a:spcBef>
                  <a:spcPts val="300"/>
                </a:spcBef>
                <a:defRPr b="1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❷ 신산업 대응 핵심기술 R&amp;D 기획</a:t>
              </a:r>
            </a:p>
          </p:txBody>
        </p:sp>
        <p:pic>
          <p:nvPicPr>
            <p:cNvPr id="218" name="❶ 기존 주력산업 기반 기술 고도화 R&amp;D 기획…" descr="❶ 기존 주력산업 기반 기술 고도화 R&amp;D 기획…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111223" cy="1885102"/>
            </a:xfrm>
            <a:prstGeom prst="rect">
              <a:avLst/>
            </a:prstGeom>
            <a:effectLst/>
          </p:spPr>
        </p:pic>
      </p:grpSp>
      <p:grpSp>
        <p:nvGrpSpPr>
          <p:cNvPr id="223" name="❶ 산업별 기획-R&amp;D추진-분석장비교육 통합교육…"/>
          <p:cNvGrpSpPr/>
          <p:nvPr/>
        </p:nvGrpSpPr>
        <p:grpSpPr>
          <a:xfrm>
            <a:off x="4256069" y="4311871"/>
            <a:ext cx="4324262" cy="1937431"/>
            <a:chOff x="0" y="0"/>
            <a:chExt cx="4324261" cy="1937429"/>
          </a:xfrm>
        </p:grpSpPr>
        <p:sp>
          <p:nvSpPr>
            <p:cNvPr id="222" name="❶ 산업별 기획-R&amp;D추진-분석장비교육 통합교육…"/>
            <p:cNvSpPr txBox="1"/>
            <p:nvPr/>
          </p:nvSpPr>
          <p:spPr>
            <a:xfrm>
              <a:off x="215900" y="139699"/>
              <a:ext cx="3892462" cy="13786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228600" marR="0" indent="-228600" algn="just" defTabSz="508000">
                <a:lnSpc>
                  <a:spcPct val="180000"/>
                </a:lnSpc>
                <a:spcBef>
                  <a:spcPts val="300"/>
                </a:spcBef>
                <a:defRPr b="1" spc="-6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❶ </a:t>
              </a:r>
              <a:r>
                <a:rPr spc="-54"/>
                <a:t>산업별 기획-R&amp;D추진-분석장비교육 통합교육</a:t>
              </a:r>
              <a:endParaRPr spc="-54"/>
            </a:p>
            <a:p>
              <a:pPr marL="228600" marR="0" indent="-228600" algn="just" defTabSz="508000">
                <a:lnSpc>
                  <a:spcPct val="180000"/>
                </a:lnSpc>
                <a:spcBef>
                  <a:spcPts val="300"/>
                </a:spcBef>
                <a:defRPr b="1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❷ 기술기획형/애로기술해결형/시험분석지원형/</a:t>
              </a:r>
            </a:p>
            <a:p>
              <a:pPr marL="228600" marR="0" indent="-228600" algn="just" defTabSz="508000">
                <a:lnSpc>
                  <a:spcPct val="180000"/>
                </a:lnSpc>
                <a:spcBef>
                  <a:spcPts val="300"/>
                </a:spcBef>
                <a:defRPr b="1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   제조공정개선형 인력양성 4 Track 운영</a:t>
              </a:r>
            </a:p>
          </p:txBody>
        </p:sp>
        <p:pic>
          <p:nvPicPr>
            <p:cNvPr id="221" name="❶ 산업별 기획-R&amp;D추진-분석장비교육 통합교육…" descr="❶ 산업별 기획-R&amp;D추진-분석장비교육 통합교육…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-1"/>
              <a:ext cx="4324262" cy="1937431"/>
            </a:xfrm>
            <a:prstGeom prst="rect">
              <a:avLst/>
            </a:prstGeom>
            <a:effectLst/>
          </p:spPr>
        </p:pic>
      </p:grpSp>
      <p:grpSp>
        <p:nvGrpSpPr>
          <p:cNvPr id="226" name="❶ OPL形 4 Track Skill Up 프로그램 운영…"/>
          <p:cNvGrpSpPr/>
          <p:nvPr/>
        </p:nvGrpSpPr>
        <p:grpSpPr>
          <a:xfrm>
            <a:off x="8542772" y="4320734"/>
            <a:ext cx="3384218" cy="1937430"/>
            <a:chOff x="0" y="0"/>
            <a:chExt cx="3384216" cy="1937429"/>
          </a:xfrm>
        </p:grpSpPr>
        <p:sp>
          <p:nvSpPr>
            <p:cNvPr id="225" name="❶ OPL形 4 Track Skill Up 프로그램 운영…"/>
            <p:cNvSpPr txBox="1"/>
            <p:nvPr/>
          </p:nvSpPr>
          <p:spPr>
            <a:xfrm>
              <a:off x="215900" y="139700"/>
              <a:ext cx="2952417" cy="137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228600" marR="0" indent="-228600" algn="just" defTabSz="508000">
                <a:lnSpc>
                  <a:spcPct val="120000"/>
                </a:lnSpc>
                <a:spcBef>
                  <a:spcPts val="300"/>
                </a:spcBef>
                <a:defRPr b="1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❶ OPL形 4 Track Skill Up 프로그램 운영</a:t>
              </a:r>
            </a:p>
            <a:p>
              <a:pPr marL="228600" marR="0" indent="-228600" algn="just" defTabSz="508000">
                <a:lnSpc>
                  <a:spcPct val="120000"/>
                </a:lnSpc>
                <a:spcBef>
                  <a:spcPts val="300"/>
                </a:spcBef>
                <a:defRPr b="1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❷ 국책과제 공동 R&amp;D 기획/추진</a:t>
              </a:r>
            </a:p>
            <a:p>
              <a:pPr marL="228600" marR="0" indent="-228600" algn="just" defTabSz="508000">
                <a:lnSpc>
                  <a:spcPct val="120000"/>
                </a:lnSpc>
                <a:spcBef>
                  <a:spcPts val="300"/>
                </a:spcBef>
                <a:defRPr b="1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❸ 취업 연구인력 주기적 모니터링  </a:t>
              </a:r>
            </a:p>
          </p:txBody>
        </p:sp>
        <p:pic>
          <p:nvPicPr>
            <p:cNvPr id="224" name="❶ OPL形 4 Track Skill Up 프로그램 운영…" descr="❶ OPL形 4 Track Skill Up 프로그램 운영…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-1"/>
              <a:ext cx="3384217" cy="1937431"/>
            </a:xfrm>
            <a:prstGeom prst="rect">
              <a:avLst/>
            </a:prstGeom>
            <a:effectLst/>
          </p:spPr>
        </p:pic>
      </p:grpSp>
      <p:sp>
        <p:nvSpPr>
          <p:cNvPr id="227" name="화살표"/>
          <p:cNvSpPr/>
          <p:nvPr/>
        </p:nvSpPr>
        <p:spPr>
          <a:xfrm>
            <a:off x="3953275" y="4814385"/>
            <a:ext cx="569649" cy="602203"/>
          </a:xfrm>
          <a:prstGeom prst="rightArrow">
            <a:avLst>
              <a:gd name="adj1" fmla="val 50009"/>
              <a:gd name="adj2" fmla="val 52450"/>
            </a:avLst>
          </a:prstGeom>
          <a:solidFill>
            <a:srgbClr val="A6AAA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indent="0" algn="ctr" defTabSz="584200">
              <a:lnSpc>
                <a:spcPct val="80000"/>
              </a:lnSpc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  <p:sp>
        <p:nvSpPr>
          <p:cNvPr id="228" name="화살표"/>
          <p:cNvSpPr/>
          <p:nvPr/>
        </p:nvSpPr>
        <p:spPr>
          <a:xfrm>
            <a:off x="8262808" y="4848648"/>
            <a:ext cx="569649" cy="602203"/>
          </a:xfrm>
          <a:prstGeom prst="rightArrow">
            <a:avLst>
              <a:gd name="adj1" fmla="val 50009"/>
              <a:gd name="adj2" fmla="val 52450"/>
            </a:avLst>
          </a:prstGeom>
          <a:solidFill>
            <a:srgbClr val="A6AAA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indent="0" algn="ctr" defTabSz="584200">
              <a:lnSpc>
                <a:spcPct val="80000"/>
              </a:lnSpc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  <p:sp>
        <p:nvSpPr>
          <p:cNvPr id="229" name="리본"/>
          <p:cNvSpPr/>
          <p:nvPr/>
        </p:nvSpPr>
        <p:spPr>
          <a:xfrm>
            <a:off x="9250922" y="8238315"/>
            <a:ext cx="569649" cy="860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3" h="21600" fill="norm" stroke="1" extrusionOk="0">
                <a:moveTo>
                  <a:pt x="10250" y="0"/>
                </a:moveTo>
                <a:cubicBezTo>
                  <a:pt x="9814" y="0"/>
                  <a:pt x="9433" y="155"/>
                  <a:pt x="9220" y="385"/>
                </a:cubicBezTo>
                <a:cubicBezTo>
                  <a:pt x="9223" y="388"/>
                  <a:pt x="9226" y="391"/>
                  <a:pt x="9230" y="394"/>
                </a:cubicBezTo>
                <a:cubicBezTo>
                  <a:pt x="9058" y="411"/>
                  <a:pt x="8887" y="431"/>
                  <a:pt x="8717" y="453"/>
                </a:cubicBezTo>
                <a:cubicBezTo>
                  <a:pt x="8396" y="278"/>
                  <a:pt x="7949" y="215"/>
                  <a:pt x="7531" y="316"/>
                </a:cubicBezTo>
                <a:lnTo>
                  <a:pt x="6587" y="545"/>
                </a:lnTo>
                <a:cubicBezTo>
                  <a:pt x="6177" y="644"/>
                  <a:pt x="5899" y="876"/>
                  <a:pt x="5817" y="1141"/>
                </a:cubicBezTo>
                <a:cubicBezTo>
                  <a:pt x="5823" y="1143"/>
                  <a:pt x="5828" y="1147"/>
                  <a:pt x="5835" y="1149"/>
                </a:cubicBezTo>
                <a:cubicBezTo>
                  <a:pt x="5683" y="1204"/>
                  <a:pt x="5533" y="1261"/>
                  <a:pt x="5386" y="1321"/>
                </a:cubicBezTo>
                <a:cubicBezTo>
                  <a:pt x="4992" y="1227"/>
                  <a:pt x="4537" y="1270"/>
                  <a:pt x="4194" y="1462"/>
                </a:cubicBezTo>
                <a:lnTo>
                  <a:pt x="3426" y="1891"/>
                </a:lnTo>
                <a:cubicBezTo>
                  <a:pt x="3092" y="2078"/>
                  <a:pt x="2949" y="2358"/>
                  <a:pt x="3008" y="2627"/>
                </a:cubicBezTo>
                <a:cubicBezTo>
                  <a:pt x="3018" y="2628"/>
                  <a:pt x="3026" y="2630"/>
                  <a:pt x="3036" y="2632"/>
                </a:cubicBezTo>
                <a:cubicBezTo>
                  <a:pt x="2922" y="2717"/>
                  <a:pt x="2810" y="2805"/>
                  <a:pt x="2702" y="2895"/>
                </a:cubicBezTo>
                <a:cubicBezTo>
                  <a:pt x="2281" y="2894"/>
                  <a:pt x="1873" y="3038"/>
                  <a:pt x="1648" y="3297"/>
                </a:cubicBezTo>
                <a:lnTo>
                  <a:pt x="1146" y="3876"/>
                </a:lnTo>
                <a:cubicBezTo>
                  <a:pt x="928" y="4128"/>
                  <a:pt x="937" y="4424"/>
                  <a:pt x="1130" y="4662"/>
                </a:cubicBezTo>
                <a:cubicBezTo>
                  <a:pt x="1140" y="4661"/>
                  <a:pt x="1149" y="4662"/>
                  <a:pt x="1159" y="4661"/>
                </a:cubicBezTo>
                <a:cubicBezTo>
                  <a:pt x="1095" y="4767"/>
                  <a:pt x="1035" y="4874"/>
                  <a:pt x="980" y="4983"/>
                </a:cubicBezTo>
                <a:cubicBezTo>
                  <a:pt x="585" y="5078"/>
                  <a:pt x="275" y="5307"/>
                  <a:pt x="197" y="5601"/>
                </a:cubicBezTo>
                <a:lnTo>
                  <a:pt x="23" y="6260"/>
                </a:lnTo>
                <a:cubicBezTo>
                  <a:pt x="-52" y="6546"/>
                  <a:pt x="109" y="6822"/>
                  <a:pt x="414" y="7002"/>
                </a:cubicBezTo>
                <a:cubicBezTo>
                  <a:pt x="423" y="6998"/>
                  <a:pt x="432" y="6997"/>
                  <a:pt x="442" y="6993"/>
                </a:cubicBezTo>
                <a:cubicBezTo>
                  <a:pt x="439" y="7058"/>
                  <a:pt x="437" y="7123"/>
                  <a:pt x="437" y="7189"/>
                </a:cubicBezTo>
                <a:cubicBezTo>
                  <a:pt x="437" y="7238"/>
                  <a:pt x="440" y="7287"/>
                  <a:pt x="442" y="7336"/>
                </a:cubicBezTo>
                <a:cubicBezTo>
                  <a:pt x="118" y="7516"/>
                  <a:pt x="-60" y="7802"/>
                  <a:pt x="18" y="8097"/>
                </a:cubicBezTo>
                <a:lnTo>
                  <a:pt x="194" y="8756"/>
                </a:lnTo>
                <a:cubicBezTo>
                  <a:pt x="270" y="9042"/>
                  <a:pt x="563" y="9265"/>
                  <a:pt x="942" y="9365"/>
                </a:cubicBezTo>
                <a:cubicBezTo>
                  <a:pt x="947" y="9361"/>
                  <a:pt x="954" y="9356"/>
                  <a:pt x="960" y="9352"/>
                </a:cubicBezTo>
                <a:cubicBezTo>
                  <a:pt x="1014" y="9461"/>
                  <a:pt x="1073" y="9569"/>
                  <a:pt x="1136" y="9676"/>
                </a:cubicBezTo>
                <a:cubicBezTo>
                  <a:pt x="927" y="9918"/>
                  <a:pt x="912" y="10224"/>
                  <a:pt x="1136" y="10483"/>
                </a:cubicBezTo>
                <a:lnTo>
                  <a:pt x="1636" y="11061"/>
                </a:lnTo>
                <a:cubicBezTo>
                  <a:pt x="1854" y="11313"/>
                  <a:pt x="2246" y="11456"/>
                  <a:pt x="2653" y="11464"/>
                </a:cubicBezTo>
                <a:cubicBezTo>
                  <a:pt x="2656" y="11459"/>
                  <a:pt x="2661" y="11454"/>
                  <a:pt x="2664" y="11449"/>
                </a:cubicBezTo>
                <a:cubicBezTo>
                  <a:pt x="2771" y="11539"/>
                  <a:pt x="2881" y="11629"/>
                  <a:pt x="2995" y="11715"/>
                </a:cubicBezTo>
                <a:cubicBezTo>
                  <a:pt x="2924" y="11989"/>
                  <a:pt x="3066" y="12279"/>
                  <a:pt x="3409" y="12471"/>
                </a:cubicBezTo>
                <a:lnTo>
                  <a:pt x="4176" y="12900"/>
                </a:lnTo>
                <a:cubicBezTo>
                  <a:pt x="4511" y="13087"/>
                  <a:pt x="4953" y="13131"/>
                  <a:pt x="5340" y="13046"/>
                </a:cubicBezTo>
                <a:cubicBezTo>
                  <a:pt x="5340" y="13043"/>
                  <a:pt x="5340" y="13040"/>
                  <a:pt x="5340" y="13036"/>
                </a:cubicBezTo>
                <a:cubicBezTo>
                  <a:pt x="5487" y="13097"/>
                  <a:pt x="5639" y="13155"/>
                  <a:pt x="5791" y="13211"/>
                </a:cubicBezTo>
                <a:cubicBezTo>
                  <a:pt x="5868" y="13482"/>
                  <a:pt x="6150" y="13721"/>
                  <a:pt x="6567" y="13822"/>
                </a:cubicBezTo>
                <a:lnTo>
                  <a:pt x="7511" y="14050"/>
                </a:lnTo>
                <a:cubicBezTo>
                  <a:pt x="7920" y="14149"/>
                  <a:pt x="8357" y="14090"/>
                  <a:pt x="8676" y="13922"/>
                </a:cubicBezTo>
                <a:cubicBezTo>
                  <a:pt x="8676" y="13921"/>
                  <a:pt x="8675" y="13921"/>
                  <a:pt x="8674" y="13919"/>
                </a:cubicBezTo>
                <a:cubicBezTo>
                  <a:pt x="8844" y="13942"/>
                  <a:pt x="9016" y="13962"/>
                  <a:pt x="9189" y="13980"/>
                </a:cubicBezTo>
                <a:cubicBezTo>
                  <a:pt x="9402" y="14215"/>
                  <a:pt x="9789" y="14372"/>
                  <a:pt x="10230" y="14372"/>
                </a:cubicBezTo>
                <a:lnTo>
                  <a:pt x="11233" y="14372"/>
                </a:lnTo>
                <a:cubicBezTo>
                  <a:pt x="11669" y="14372"/>
                  <a:pt x="12049" y="14217"/>
                  <a:pt x="12263" y="13987"/>
                </a:cubicBezTo>
                <a:cubicBezTo>
                  <a:pt x="12263" y="13987"/>
                  <a:pt x="12263" y="13985"/>
                  <a:pt x="12263" y="13985"/>
                </a:cubicBezTo>
                <a:cubicBezTo>
                  <a:pt x="12437" y="13968"/>
                  <a:pt x="12610" y="13948"/>
                  <a:pt x="12781" y="13926"/>
                </a:cubicBezTo>
                <a:cubicBezTo>
                  <a:pt x="13101" y="14095"/>
                  <a:pt x="13541" y="14154"/>
                  <a:pt x="13952" y="14055"/>
                </a:cubicBezTo>
                <a:lnTo>
                  <a:pt x="14896" y="13827"/>
                </a:lnTo>
                <a:cubicBezTo>
                  <a:pt x="15303" y="13729"/>
                  <a:pt x="15582" y="13498"/>
                  <a:pt x="15666" y="13235"/>
                </a:cubicBezTo>
                <a:cubicBezTo>
                  <a:pt x="15823" y="13178"/>
                  <a:pt x="15979" y="13118"/>
                  <a:pt x="16131" y="13056"/>
                </a:cubicBezTo>
                <a:cubicBezTo>
                  <a:pt x="16516" y="13141"/>
                  <a:pt x="16955" y="13097"/>
                  <a:pt x="17289" y="12910"/>
                </a:cubicBezTo>
                <a:lnTo>
                  <a:pt x="18059" y="12481"/>
                </a:lnTo>
                <a:cubicBezTo>
                  <a:pt x="18391" y="12296"/>
                  <a:pt x="18533" y="12017"/>
                  <a:pt x="18477" y="11751"/>
                </a:cubicBezTo>
                <a:cubicBezTo>
                  <a:pt x="18597" y="11662"/>
                  <a:pt x="18712" y="11569"/>
                  <a:pt x="18824" y="11476"/>
                </a:cubicBezTo>
                <a:cubicBezTo>
                  <a:pt x="19229" y="11467"/>
                  <a:pt x="19620" y="11325"/>
                  <a:pt x="19837" y="11075"/>
                </a:cubicBezTo>
                <a:lnTo>
                  <a:pt x="20337" y="10496"/>
                </a:lnTo>
                <a:cubicBezTo>
                  <a:pt x="20552" y="10248"/>
                  <a:pt x="20546" y="9955"/>
                  <a:pt x="20360" y="9718"/>
                </a:cubicBezTo>
                <a:cubicBezTo>
                  <a:pt x="20427" y="9606"/>
                  <a:pt x="20491" y="9493"/>
                  <a:pt x="20549" y="9377"/>
                </a:cubicBezTo>
                <a:cubicBezTo>
                  <a:pt x="20922" y="9276"/>
                  <a:pt x="21211" y="9052"/>
                  <a:pt x="21286" y="8769"/>
                </a:cubicBezTo>
                <a:lnTo>
                  <a:pt x="21460" y="8112"/>
                </a:lnTo>
                <a:cubicBezTo>
                  <a:pt x="21534" y="7829"/>
                  <a:pt x="21377" y="7554"/>
                  <a:pt x="21080" y="7374"/>
                </a:cubicBezTo>
                <a:cubicBezTo>
                  <a:pt x="21082" y="7312"/>
                  <a:pt x="21082" y="7251"/>
                  <a:pt x="21082" y="7189"/>
                </a:cubicBezTo>
                <a:cubicBezTo>
                  <a:pt x="21082" y="7130"/>
                  <a:pt x="21082" y="7072"/>
                  <a:pt x="21080" y="7014"/>
                </a:cubicBezTo>
                <a:cubicBezTo>
                  <a:pt x="21380" y="6834"/>
                  <a:pt x="21540" y="6557"/>
                  <a:pt x="21465" y="6274"/>
                </a:cubicBezTo>
                <a:lnTo>
                  <a:pt x="21289" y="5616"/>
                </a:lnTo>
                <a:cubicBezTo>
                  <a:pt x="21214" y="5334"/>
                  <a:pt x="20924" y="5112"/>
                  <a:pt x="20551" y="5010"/>
                </a:cubicBezTo>
                <a:cubicBezTo>
                  <a:pt x="20494" y="4896"/>
                  <a:pt x="20434" y="4783"/>
                  <a:pt x="20368" y="4671"/>
                </a:cubicBezTo>
                <a:cubicBezTo>
                  <a:pt x="20557" y="4433"/>
                  <a:pt x="20567" y="4138"/>
                  <a:pt x="20350" y="3888"/>
                </a:cubicBezTo>
                <a:lnTo>
                  <a:pt x="19847" y="3309"/>
                </a:lnTo>
                <a:cubicBezTo>
                  <a:pt x="19630" y="3059"/>
                  <a:pt x="19240" y="2917"/>
                  <a:pt x="18835" y="2908"/>
                </a:cubicBezTo>
                <a:cubicBezTo>
                  <a:pt x="18725" y="2816"/>
                  <a:pt x="18610" y="2726"/>
                  <a:pt x="18493" y="2638"/>
                </a:cubicBezTo>
                <a:cubicBezTo>
                  <a:pt x="18553" y="2370"/>
                  <a:pt x="18409" y="2087"/>
                  <a:pt x="18074" y="1900"/>
                </a:cubicBezTo>
                <a:lnTo>
                  <a:pt x="17307" y="1470"/>
                </a:lnTo>
                <a:cubicBezTo>
                  <a:pt x="16972" y="1284"/>
                  <a:pt x="16530" y="1239"/>
                  <a:pt x="16143" y="1324"/>
                </a:cubicBezTo>
                <a:cubicBezTo>
                  <a:pt x="16143" y="1325"/>
                  <a:pt x="16143" y="1326"/>
                  <a:pt x="16143" y="1326"/>
                </a:cubicBezTo>
                <a:cubicBezTo>
                  <a:pt x="15994" y="1265"/>
                  <a:pt x="15843" y="1207"/>
                  <a:pt x="15689" y="1151"/>
                </a:cubicBezTo>
                <a:cubicBezTo>
                  <a:pt x="15609" y="884"/>
                  <a:pt x="15328" y="650"/>
                  <a:pt x="14916" y="550"/>
                </a:cubicBezTo>
                <a:lnTo>
                  <a:pt x="13972" y="321"/>
                </a:lnTo>
                <a:cubicBezTo>
                  <a:pt x="13562" y="222"/>
                  <a:pt x="13126" y="280"/>
                  <a:pt x="12807" y="448"/>
                </a:cubicBezTo>
                <a:cubicBezTo>
                  <a:pt x="12808" y="450"/>
                  <a:pt x="12808" y="452"/>
                  <a:pt x="12809" y="453"/>
                </a:cubicBezTo>
                <a:cubicBezTo>
                  <a:pt x="12639" y="431"/>
                  <a:pt x="12466" y="411"/>
                  <a:pt x="12294" y="394"/>
                </a:cubicBezTo>
                <a:cubicBezTo>
                  <a:pt x="12082" y="158"/>
                  <a:pt x="11697" y="0"/>
                  <a:pt x="11256" y="0"/>
                </a:cubicBezTo>
                <a:lnTo>
                  <a:pt x="10250" y="0"/>
                </a:lnTo>
                <a:close/>
                <a:moveTo>
                  <a:pt x="10761" y="2494"/>
                </a:moveTo>
                <a:cubicBezTo>
                  <a:pt x="14153" y="2494"/>
                  <a:pt x="16984" y="4085"/>
                  <a:pt x="17666" y="6207"/>
                </a:cubicBezTo>
                <a:cubicBezTo>
                  <a:pt x="17678" y="6243"/>
                  <a:pt x="17689" y="6280"/>
                  <a:pt x="17699" y="6316"/>
                </a:cubicBezTo>
                <a:cubicBezTo>
                  <a:pt x="17710" y="6352"/>
                  <a:pt x="17718" y="6388"/>
                  <a:pt x="17727" y="6425"/>
                </a:cubicBezTo>
                <a:cubicBezTo>
                  <a:pt x="17735" y="6454"/>
                  <a:pt x="17744" y="6482"/>
                  <a:pt x="17750" y="6511"/>
                </a:cubicBezTo>
                <a:cubicBezTo>
                  <a:pt x="17762" y="6564"/>
                  <a:pt x="17770" y="6616"/>
                  <a:pt x="17778" y="6669"/>
                </a:cubicBezTo>
                <a:cubicBezTo>
                  <a:pt x="17785" y="6707"/>
                  <a:pt x="17791" y="6744"/>
                  <a:pt x="17796" y="6781"/>
                </a:cubicBezTo>
                <a:cubicBezTo>
                  <a:pt x="17800" y="6805"/>
                  <a:pt x="17801" y="6830"/>
                  <a:pt x="17804" y="6854"/>
                </a:cubicBezTo>
                <a:cubicBezTo>
                  <a:pt x="17812" y="6927"/>
                  <a:pt x="17817" y="6999"/>
                  <a:pt x="17819" y="7072"/>
                </a:cubicBezTo>
                <a:cubicBezTo>
                  <a:pt x="17820" y="7082"/>
                  <a:pt x="17822" y="7093"/>
                  <a:pt x="17822" y="7104"/>
                </a:cubicBezTo>
                <a:cubicBezTo>
                  <a:pt x="17826" y="7244"/>
                  <a:pt x="17819" y="7385"/>
                  <a:pt x="17804" y="7523"/>
                </a:cubicBezTo>
                <a:lnTo>
                  <a:pt x="17807" y="7523"/>
                </a:lnTo>
                <a:cubicBezTo>
                  <a:pt x="17796" y="7624"/>
                  <a:pt x="17780" y="7723"/>
                  <a:pt x="17761" y="7822"/>
                </a:cubicBezTo>
                <a:lnTo>
                  <a:pt x="17756" y="7822"/>
                </a:lnTo>
                <a:cubicBezTo>
                  <a:pt x="17743" y="7882"/>
                  <a:pt x="17731" y="7943"/>
                  <a:pt x="17715" y="8004"/>
                </a:cubicBezTo>
                <a:cubicBezTo>
                  <a:pt x="17611" y="8394"/>
                  <a:pt x="17437" y="8765"/>
                  <a:pt x="17205" y="9111"/>
                </a:cubicBezTo>
                <a:lnTo>
                  <a:pt x="17212" y="9111"/>
                </a:lnTo>
                <a:cubicBezTo>
                  <a:pt x="17151" y="9202"/>
                  <a:pt x="17086" y="9294"/>
                  <a:pt x="17016" y="9382"/>
                </a:cubicBezTo>
                <a:lnTo>
                  <a:pt x="17006" y="9381"/>
                </a:lnTo>
                <a:cubicBezTo>
                  <a:pt x="16963" y="9435"/>
                  <a:pt x="16919" y="9489"/>
                  <a:pt x="16873" y="9542"/>
                </a:cubicBezTo>
                <a:cubicBezTo>
                  <a:pt x="16575" y="9885"/>
                  <a:pt x="16224" y="10193"/>
                  <a:pt x="15827" y="10466"/>
                </a:cubicBezTo>
                <a:lnTo>
                  <a:pt x="15832" y="10467"/>
                </a:lnTo>
                <a:cubicBezTo>
                  <a:pt x="15727" y="10539"/>
                  <a:pt x="15620" y="10610"/>
                  <a:pt x="15508" y="10678"/>
                </a:cubicBezTo>
                <a:lnTo>
                  <a:pt x="15500" y="10674"/>
                </a:lnTo>
                <a:cubicBezTo>
                  <a:pt x="15433" y="10715"/>
                  <a:pt x="15365" y="10755"/>
                  <a:pt x="15294" y="10795"/>
                </a:cubicBezTo>
                <a:cubicBezTo>
                  <a:pt x="14838" y="11049"/>
                  <a:pt x="14347" y="11259"/>
                  <a:pt x="13835" y="11425"/>
                </a:cubicBezTo>
                <a:lnTo>
                  <a:pt x="13840" y="11430"/>
                </a:lnTo>
                <a:cubicBezTo>
                  <a:pt x="13704" y="11474"/>
                  <a:pt x="13564" y="11512"/>
                  <a:pt x="13424" y="11550"/>
                </a:cubicBezTo>
                <a:lnTo>
                  <a:pt x="13421" y="11547"/>
                </a:lnTo>
                <a:cubicBezTo>
                  <a:pt x="13337" y="11570"/>
                  <a:pt x="13251" y="11592"/>
                  <a:pt x="13164" y="11613"/>
                </a:cubicBezTo>
                <a:cubicBezTo>
                  <a:pt x="12604" y="11749"/>
                  <a:pt x="12037" y="11834"/>
                  <a:pt x="11470" y="11873"/>
                </a:cubicBezTo>
                <a:lnTo>
                  <a:pt x="11470" y="11875"/>
                </a:lnTo>
                <a:cubicBezTo>
                  <a:pt x="11269" y="11888"/>
                  <a:pt x="11066" y="11895"/>
                  <a:pt x="10860" y="11897"/>
                </a:cubicBezTo>
                <a:cubicBezTo>
                  <a:pt x="10824" y="11897"/>
                  <a:pt x="10786" y="11898"/>
                  <a:pt x="10750" y="11899"/>
                </a:cubicBezTo>
                <a:cubicBezTo>
                  <a:pt x="6853" y="11895"/>
                  <a:pt x="3697" y="9792"/>
                  <a:pt x="3697" y="7197"/>
                </a:cubicBezTo>
                <a:cubicBezTo>
                  <a:pt x="3697" y="4600"/>
                  <a:pt x="6859" y="2494"/>
                  <a:pt x="10761" y="2494"/>
                </a:cubicBezTo>
                <a:close/>
                <a:moveTo>
                  <a:pt x="10740" y="2745"/>
                </a:moveTo>
                <a:cubicBezTo>
                  <a:pt x="7061" y="2745"/>
                  <a:pt x="4069" y="4737"/>
                  <a:pt x="4069" y="7185"/>
                </a:cubicBezTo>
                <a:cubicBezTo>
                  <a:pt x="4069" y="9634"/>
                  <a:pt x="7061" y="11625"/>
                  <a:pt x="10740" y="11625"/>
                </a:cubicBezTo>
                <a:cubicBezTo>
                  <a:pt x="14419" y="11625"/>
                  <a:pt x="17414" y="9634"/>
                  <a:pt x="17414" y="7185"/>
                </a:cubicBezTo>
                <a:cubicBezTo>
                  <a:pt x="17414" y="4737"/>
                  <a:pt x="14419" y="2745"/>
                  <a:pt x="10740" y="2745"/>
                </a:cubicBezTo>
                <a:close/>
                <a:moveTo>
                  <a:pt x="16115" y="13233"/>
                </a:moveTo>
                <a:lnTo>
                  <a:pt x="16100" y="13289"/>
                </a:lnTo>
                <a:cubicBezTo>
                  <a:pt x="15983" y="13667"/>
                  <a:pt x="15588" y="13971"/>
                  <a:pt x="15046" y="14102"/>
                </a:cubicBezTo>
                <a:lnTo>
                  <a:pt x="14102" y="14332"/>
                </a:lnTo>
                <a:cubicBezTo>
                  <a:pt x="13920" y="14376"/>
                  <a:pt x="13731" y="14398"/>
                  <a:pt x="13539" y="14398"/>
                </a:cubicBezTo>
                <a:cubicBezTo>
                  <a:pt x="13190" y="14398"/>
                  <a:pt x="12858" y="14324"/>
                  <a:pt x="12585" y="14196"/>
                </a:cubicBezTo>
                <a:cubicBezTo>
                  <a:pt x="12381" y="14389"/>
                  <a:pt x="12098" y="14530"/>
                  <a:pt x="11773" y="14605"/>
                </a:cubicBezTo>
                <a:lnTo>
                  <a:pt x="10965" y="16610"/>
                </a:lnTo>
                <a:lnTo>
                  <a:pt x="12975" y="21600"/>
                </a:lnTo>
                <a:lnTo>
                  <a:pt x="15587" y="20004"/>
                </a:lnTo>
                <a:lnTo>
                  <a:pt x="19049" y="20517"/>
                </a:lnTo>
                <a:lnTo>
                  <a:pt x="16115" y="13233"/>
                </a:lnTo>
                <a:close/>
                <a:moveTo>
                  <a:pt x="5365" y="13294"/>
                </a:moveTo>
                <a:lnTo>
                  <a:pt x="2457" y="20517"/>
                </a:lnTo>
                <a:lnTo>
                  <a:pt x="5921" y="20004"/>
                </a:lnTo>
                <a:lnTo>
                  <a:pt x="8534" y="21600"/>
                </a:lnTo>
                <a:lnTo>
                  <a:pt x="11327" y="14663"/>
                </a:lnTo>
                <a:cubicBezTo>
                  <a:pt x="11296" y="14664"/>
                  <a:pt x="11264" y="14664"/>
                  <a:pt x="11233" y="14664"/>
                </a:cubicBezTo>
                <a:lnTo>
                  <a:pt x="10227" y="14664"/>
                </a:lnTo>
                <a:cubicBezTo>
                  <a:pt x="9666" y="14664"/>
                  <a:pt x="9169" y="14476"/>
                  <a:pt x="8870" y="14191"/>
                </a:cubicBezTo>
                <a:cubicBezTo>
                  <a:pt x="8592" y="14320"/>
                  <a:pt x="8260" y="14393"/>
                  <a:pt x="7921" y="14393"/>
                </a:cubicBezTo>
                <a:cubicBezTo>
                  <a:pt x="7729" y="14393"/>
                  <a:pt x="7541" y="14370"/>
                  <a:pt x="7360" y="14326"/>
                </a:cubicBezTo>
                <a:lnTo>
                  <a:pt x="6416" y="14097"/>
                </a:lnTo>
                <a:cubicBezTo>
                  <a:pt x="6002" y="13997"/>
                  <a:pt x="5669" y="13795"/>
                  <a:pt x="5483" y="13528"/>
                </a:cubicBezTo>
                <a:cubicBezTo>
                  <a:pt x="5429" y="13452"/>
                  <a:pt x="5391" y="13374"/>
                  <a:pt x="5365" y="13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indent="0" algn="ctr" defTabSz="584200">
              <a:lnSpc>
                <a:spcPct val="80000"/>
              </a:lnSpc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  <p:sp>
        <p:nvSpPr>
          <p:cNvPr id="230" name="구미전자정보기술원 선취업…"/>
          <p:cNvSpPr txBox="1"/>
          <p:nvPr/>
        </p:nvSpPr>
        <p:spPr>
          <a:xfrm>
            <a:off x="9866714" y="8338391"/>
            <a:ext cx="233781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구미전자정보기술원 선취업</a:t>
            </a:r>
          </a:p>
          <a:p>
            <a:pPr/>
            <a:r>
              <a:t>기업체 후취업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이미지" descr="이미지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6400" y="5930862"/>
            <a:ext cx="5960534" cy="3521974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직장"/>
          <p:cNvSpPr/>
          <p:nvPr/>
        </p:nvSpPr>
        <p:spPr>
          <a:xfrm>
            <a:off x="586654" y="1070757"/>
            <a:ext cx="1358274" cy="11672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974" y="0"/>
                </a:moveTo>
                <a:cubicBezTo>
                  <a:pt x="7706" y="0"/>
                  <a:pt x="7487" y="255"/>
                  <a:pt x="7487" y="566"/>
                </a:cubicBezTo>
                <a:lnTo>
                  <a:pt x="7487" y="3615"/>
                </a:lnTo>
                <a:cubicBezTo>
                  <a:pt x="7487" y="3926"/>
                  <a:pt x="7706" y="4181"/>
                  <a:pt x="7974" y="4181"/>
                </a:cubicBezTo>
                <a:lnTo>
                  <a:pt x="10530" y="4181"/>
                </a:lnTo>
                <a:lnTo>
                  <a:pt x="10530" y="7322"/>
                </a:lnTo>
                <a:lnTo>
                  <a:pt x="3210" y="7322"/>
                </a:lnTo>
                <a:cubicBezTo>
                  <a:pt x="3102" y="7322"/>
                  <a:pt x="3015" y="7425"/>
                  <a:pt x="3015" y="7550"/>
                </a:cubicBezTo>
                <a:lnTo>
                  <a:pt x="3015" y="10705"/>
                </a:lnTo>
                <a:lnTo>
                  <a:pt x="974" y="10705"/>
                </a:lnTo>
                <a:cubicBezTo>
                  <a:pt x="706" y="10705"/>
                  <a:pt x="487" y="10959"/>
                  <a:pt x="487" y="11271"/>
                </a:cubicBezTo>
                <a:lnTo>
                  <a:pt x="487" y="13737"/>
                </a:lnTo>
                <a:cubicBezTo>
                  <a:pt x="487" y="14049"/>
                  <a:pt x="706" y="14304"/>
                  <a:pt x="974" y="14304"/>
                </a:cubicBezTo>
                <a:lnTo>
                  <a:pt x="3015" y="14304"/>
                </a:lnTo>
                <a:lnTo>
                  <a:pt x="3015" y="17244"/>
                </a:lnTo>
                <a:lnTo>
                  <a:pt x="1350" y="17244"/>
                </a:lnTo>
                <a:cubicBezTo>
                  <a:pt x="1243" y="17244"/>
                  <a:pt x="1156" y="17345"/>
                  <a:pt x="1156" y="17470"/>
                </a:cubicBezTo>
                <a:lnTo>
                  <a:pt x="1156" y="19454"/>
                </a:lnTo>
                <a:lnTo>
                  <a:pt x="274" y="19454"/>
                </a:lnTo>
                <a:cubicBezTo>
                  <a:pt x="124" y="19454"/>
                  <a:pt x="0" y="19598"/>
                  <a:pt x="0" y="19773"/>
                </a:cubicBezTo>
                <a:lnTo>
                  <a:pt x="0" y="21281"/>
                </a:lnTo>
                <a:cubicBezTo>
                  <a:pt x="0" y="21456"/>
                  <a:pt x="124" y="21600"/>
                  <a:pt x="274" y="21600"/>
                </a:cubicBezTo>
                <a:lnTo>
                  <a:pt x="2579" y="21600"/>
                </a:lnTo>
                <a:cubicBezTo>
                  <a:pt x="2729" y="21600"/>
                  <a:pt x="2853" y="21456"/>
                  <a:pt x="2853" y="21281"/>
                </a:cubicBezTo>
                <a:lnTo>
                  <a:pt x="2853" y="19773"/>
                </a:lnTo>
                <a:cubicBezTo>
                  <a:pt x="2853" y="19599"/>
                  <a:pt x="2729" y="19454"/>
                  <a:pt x="2579" y="19454"/>
                </a:cubicBezTo>
                <a:lnTo>
                  <a:pt x="1697" y="19454"/>
                </a:lnTo>
                <a:lnTo>
                  <a:pt x="1697" y="18111"/>
                </a:lnTo>
                <a:cubicBezTo>
                  <a:pt x="1697" y="17987"/>
                  <a:pt x="1784" y="17885"/>
                  <a:pt x="1891" y="17885"/>
                </a:cubicBezTo>
                <a:lnTo>
                  <a:pt x="4629" y="17885"/>
                </a:lnTo>
                <a:cubicBezTo>
                  <a:pt x="4736" y="17885"/>
                  <a:pt x="4824" y="17987"/>
                  <a:pt x="4824" y="18111"/>
                </a:cubicBezTo>
                <a:lnTo>
                  <a:pt x="4824" y="19454"/>
                </a:lnTo>
                <a:lnTo>
                  <a:pt x="3941" y="19454"/>
                </a:lnTo>
                <a:cubicBezTo>
                  <a:pt x="3791" y="19454"/>
                  <a:pt x="3668" y="19598"/>
                  <a:pt x="3668" y="19773"/>
                </a:cubicBezTo>
                <a:lnTo>
                  <a:pt x="3668" y="21281"/>
                </a:lnTo>
                <a:cubicBezTo>
                  <a:pt x="3668" y="21456"/>
                  <a:pt x="3791" y="21600"/>
                  <a:pt x="3941" y="21600"/>
                </a:cubicBezTo>
                <a:lnTo>
                  <a:pt x="6247" y="21600"/>
                </a:lnTo>
                <a:cubicBezTo>
                  <a:pt x="6397" y="21600"/>
                  <a:pt x="6519" y="21456"/>
                  <a:pt x="6519" y="21281"/>
                </a:cubicBezTo>
                <a:lnTo>
                  <a:pt x="6519" y="19773"/>
                </a:lnTo>
                <a:cubicBezTo>
                  <a:pt x="6519" y="19599"/>
                  <a:pt x="6397" y="19454"/>
                  <a:pt x="6247" y="19454"/>
                </a:cubicBezTo>
                <a:lnTo>
                  <a:pt x="5365" y="19454"/>
                </a:lnTo>
                <a:lnTo>
                  <a:pt x="5365" y="17470"/>
                </a:lnTo>
                <a:cubicBezTo>
                  <a:pt x="5365" y="17345"/>
                  <a:pt x="5277" y="17244"/>
                  <a:pt x="5170" y="17244"/>
                </a:cubicBezTo>
                <a:lnTo>
                  <a:pt x="3556" y="17244"/>
                </a:lnTo>
                <a:lnTo>
                  <a:pt x="3556" y="14304"/>
                </a:lnTo>
                <a:lnTo>
                  <a:pt x="5549" y="14304"/>
                </a:lnTo>
                <a:cubicBezTo>
                  <a:pt x="5816" y="14304"/>
                  <a:pt x="6035" y="14049"/>
                  <a:pt x="6035" y="13737"/>
                </a:cubicBezTo>
                <a:lnTo>
                  <a:pt x="6035" y="11271"/>
                </a:lnTo>
                <a:cubicBezTo>
                  <a:pt x="6035" y="10960"/>
                  <a:pt x="5816" y="10705"/>
                  <a:pt x="5549" y="10705"/>
                </a:cubicBezTo>
                <a:lnTo>
                  <a:pt x="3556" y="10705"/>
                </a:lnTo>
                <a:lnTo>
                  <a:pt x="3556" y="8179"/>
                </a:lnTo>
                <a:cubicBezTo>
                  <a:pt x="3556" y="8055"/>
                  <a:pt x="3643" y="7951"/>
                  <a:pt x="3750" y="7951"/>
                </a:cubicBezTo>
                <a:lnTo>
                  <a:pt x="10530" y="7951"/>
                </a:lnTo>
                <a:lnTo>
                  <a:pt x="10530" y="10705"/>
                </a:lnTo>
                <a:lnTo>
                  <a:pt x="8513" y="10705"/>
                </a:lnTo>
                <a:cubicBezTo>
                  <a:pt x="8246" y="10705"/>
                  <a:pt x="8026" y="10960"/>
                  <a:pt x="8026" y="11271"/>
                </a:cubicBezTo>
                <a:lnTo>
                  <a:pt x="8026" y="13737"/>
                </a:lnTo>
                <a:cubicBezTo>
                  <a:pt x="8026" y="14049"/>
                  <a:pt x="8246" y="14304"/>
                  <a:pt x="8513" y="14304"/>
                </a:cubicBezTo>
                <a:lnTo>
                  <a:pt x="10530" y="14304"/>
                </a:lnTo>
                <a:lnTo>
                  <a:pt x="10530" y="17244"/>
                </a:lnTo>
                <a:lnTo>
                  <a:pt x="8890" y="17244"/>
                </a:lnTo>
                <a:cubicBezTo>
                  <a:pt x="8783" y="17244"/>
                  <a:pt x="8696" y="17345"/>
                  <a:pt x="8696" y="17470"/>
                </a:cubicBezTo>
                <a:lnTo>
                  <a:pt x="8696" y="19454"/>
                </a:lnTo>
                <a:lnTo>
                  <a:pt x="7790" y="19454"/>
                </a:lnTo>
                <a:cubicBezTo>
                  <a:pt x="7640" y="19454"/>
                  <a:pt x="7516" y="19598"/>
                  <a:pt x="7516" y="19773"/>
                </a:cubicBezTo>
                <a:lnTo>
                  <a:pt x="7516" y="21281"/>
                </a:lnTo>
                <a:cubicBezTo>
                  <a:pt x="7516" y="21456"/>
                  <a:pt x="7640" y="21600"/>
                  <a:pt x="7790" y="21600"/>
                </a:cubicBezTo>
                <a:lnTo>
                  <a:pt x="10095" y="21600"/>
                </a:lnTo>
                <a:cubicBezTo>
                  <a:pt x="10245" y="21600"/>
                  <a:pt x="10367" y="21456"/>
                  <a:pt x="10367" y="21281"/>
                </a:cubicBezTo>
                <a:lnTo>
                  <a:pt x="10367" y="19773"/>
                </a:lnTo>
                <a:cubicBezTo>
                  <a:pt x="10367" y="19599"/>
                  <a:pt x="10245" y="19454"/>
                  <a:pt x="10095" y="19454"/>
                </a:cubicBezTo>
                <a:lnTo>
                  <a:pt x="9237" y="19454"/>
                </a:lnTo>
                <a:lnTo>
                  <a:pt x="9237" y="18111"/>
                </a:lnTo>
                <a:cubicBezTo>
                  <a:pt x="9237" y="17987"/>
                  <a:pt x="9324" y="17885"/>
                  <a:pt x="9431" y="17885"/>
                </a:cubicBezTo>
                <a:lnTo>
                  <a:pt x="12169" y="17885"/>
                </a:lnTo>
                <a:cubicBezTo>
                  <a:pt x="12276" y="17885"/>
                  <a:pt x="12363" y="17987"/>
                  <a:pt x="12363" y="18111"/>
                </a:cubicBezTo>
                <a:lnTo>
                  <a:pt x="12363" y="19454"/>
                </a:lnTo>
                <a:lnTo>
                  <a:pt x="11505" y="19454"/>
                </a:lnTo>
                <a:cubicBezTo>
                  <a:pt x="11355" y="19454"/>
                  <a:pt x="11233" y="19599"/>
                  <a:pt x="11233" y="19773"/>
                </a:cubicBezTo>
                <a:lnTo>
                  <a:pt x="11233" y="21281"/>
                </a:lnTo>
                <a:cubicBezTo>
                  <a:pt x="11233" y="21456"/>
                  <a:pt x="11355" y="21600"/>
                  <a:pt x="11505" y="21600"/>
                </a:cubicBezTo>
                <a:lnTo>
                  <a:pt x="13810" y="21600"/>
                </a:lnTo>
                <a:cubicBezTo>
                  <a:pt x="13960" y="21600"/>
                  <a:pt x="14084" y="21456"/>
                  <a:pt x="14084" y="21281"/>
                </a:cubicBezTo>
                <a:lnTo>
                  <a:pt x="14084" y="19773"/>
                </a:lnTo>
                <a:cubicBezTo>
                  <a:pt x="14084" y="19599"/>
                  <a:pt x="13960" y="19454"/>
                  <a:pt x="13810" y="19454"/>
                </a:cubicBezTo>
                <a:lnTo>
                  <a:pt x="12904" y="19454"/>
                </a:lnTo>
                <a:lnTo>
                  <a:pt x="12904" y="17470"/>
                </a:lnTo>
                <a:cubicBezTo>
                  <a:pt x="12904" y="17345"/>
                  <a:pt x="12817" y="17244"/>
                  <a:pt x="12710" y="17244"/>
                </a:cubicBezTo>
                <a:lnTo>
                  <a:pt x="11070" y="17244"/>
                </a:lnTo>
                <a:lnTo>
                  <a:pt x="11070" y="14304"/>
                </a:lnTo>
                <a:lnTo>
                  <a:pt x="13087" y="14304"/>
                </a:lnTo>
                <a:cubicBezTo>
                  <a:pt x="13354" y="14304"/>
                  <a:pt x="13574" y="14049"/>
                  <a:pt x="13574" y="13737"/>
                </a:cubicBezTo>
                <a:lnTo>
                  <a:pt x="13574" y="11271"/>
                </a:lnTo>
                <a:cubicBezTo>
                  <a:pt x="13574" y="10959"/>
                  <a:pt x="13354" y="10705"/>
                  <a:pt x="13087" y="10705"/>
                </a:cubicBezTo>
                <a:lnTo>
                  <a:pt x="11070" y="10705"/>
                </a:lnTo>
                <a:lnTo>
                  <a:pt x="11070" y="7951"/>
                </a:lnTo>
                <a:lnTo>
                  <a:pt x="17850" y="7951"/>
                </a:lnTo>
                <a:cubicBezTo>
                  <a:pt x="17957" y="7951"/>
                  <a:pt x="18044" y="8055"/>
                  <a:pt x="18044" y="8179"/>
                </a:cubicBezTo>
                <a:lnTo>
                  <a:pt x="18044" y="10705"/>
                </a:lnTo>
                <a:lnTo>
                  <a:pt x="16051" y="10705"/>
                </a:lnTo>
                <a:cubicBezTo>
                  <a:pt x="15784" y="10705"/>
                  <a:pt x="15565" y="10960"/>
                  <a:pt x="15565" y="11271"/>
                </a:cubicBezTo>
                <a:lnTo>
                  <a:pt x="15565" y="13737"/>
                </a:lnTo>
                <a:cubicBezTo>
                  <a:pt x="15565" y="14049"/>
                  <a:pt x="15784" y="14304"/>
                  <a:pt x="16051" y="14304"/>
                </a:cubicBezTo>
                <a:lnTo>
                  <a:pt x="18044" y="14304"/>
                </a:lnTo>
                <a:lnTo>
                  <a:pt x="18044" y="17244"/>
                </a:lnTo>
                <a:lnTo>
                  <a:pt x="16430" y="17244"/>
                </a:lnTo>
                <a:cubicBezTo>
                  <a:pt x="16323" y="17244"/>
                  <a:pt x="16235" y="17345"/>
                  <a:pt x="16235" y="17470"/>
                </a:cubicBezTo>
                <a:lnTo>
                  <a:pt x="16235" y="19454"/>
                </a:lnTo>
                <a:lnTo>
                  <a:pt x="15353" y="19454"/>
                </a:lnTo>
                <a:cubicBezTo>
                  <a:pt x="15203" y="19454"/>
                  <a:pt x="15079" y="19599"/>
                  <a:pt x="15079" y="19773"/>
                </a:cubicBezTo>
                <a:lnTo>
                  <a:pt x="15079" y="21281"/>
                </a:lnTo>
                <a:cubicBezTo>
                  <a:pt x="15079" y="21456"/>
                  <a:pt x="15203" y="21600"/>
                  <a:pt x="15353" y="21600"/>
                </a:cubicBezTo>
                <a:lnTo>
                  <a:pt x="17659" y="21600"/>
                </a:lnTo>
                <a:cubicBezTo>
                  <a:pt x="17809" y="21600"/>
                  <a:pt x="17931" y="21456"/>
                  <a:pt x="17931" y="21281"/>
                </a:cubicBezTo>
                <a:lnTo>
                  <a:pt x="17931" y="19773"/>
                </a:lnTo>
                <a:cubicBezTo>
                  <a:pt x="17931" y="19599"/>
                  <a:pt x="17809" y="19454"/>
                  <a:pt x="17659" y="19454"/>
                </a:cubicBezTo>
                <a:lnTo>
                  <a:pt x="16776" y="19454"/>
                </a:lnTo>
                <a:lnTo>
                  <a:pt x="16776" y="18111"/>
                </a:lnTo>
                <a:cubicBezTo>
                  <a:pt x="16776" y="17987"/>
                  <a:pt x="16864" y="17885"/>
                  <a:pt x="16971" y="17885"/>
                </a:cubicBezTo>
                <a:lnTo>
                  <a:pt x="19709" y="17885"/>
                </a:lnTo>
                <a:cubicBezTo>
                  <a:pt x="19816" y="17885"/>
                  <a:pt x="19903" y="17987"/>
                  <a:pt x="19903" y="18111"/>
                </a:cubicBezTo>
                <a:lnTo>
                  <a:pt x="19903" y="19454"/>
                </a:lnTo>
                <a:lnTo>
                  <a:pt x="19021" y="19454"/>
                </a:lnTo>
                <a:cubicBezTo>
                  <a:pt x="18871" y="19454"/>
                  <a:pt x="18747" y="19599"/>
                  <a:pt x="18747" y="19773"/>
                </a:cubicBezTo>
                <a:lnTo>
                  <a:pt x="18747" y="21281"/>
                </a:lnTo>
                <a:cubicBezTo>
                  <a:pt x="18747" y="21456"/>
                  <a:pt x="18871" y="21600"/>
                  <a:pt x="19021" y="21600"/>
                </a:cubicBezTo>
                <a:lnTo>
                  <a:pt x="21326" y="21600"/>
                </a:lnTo>
                <a:cubicBezTo>
                  <a:pt x="21476" y="21600"/>
                  <a:pt x="21600" y="21456"/>
                  <a:pt x="21600" y="21281"/>
                </a:cubicBezTo>
                <a:lnTo>
                  <a:pt x="21600" y="19773"/>
                </a:lnTo>
                <a:cubicBezTo>
                  <a:pt x="21600" y="19599"/>
                  <a:pt x="21476" y="19454"/>
                  <a:pt x="21326" y="19454"/>
                </a:cubicBezTo>
                <a:lnTo>
                  <a:pt x="20444" y="19454"/>
                </a:lnTo>
                <a:lnTo>
                  <a:pt x="20444" y="17470"/>
                </a:lnTo>
                <a:cubicBezTo>
                  <a:pt x="20444" y="17345"/>
                  <a:pt x="20357" y="17244"/>
                  <a:pt x="20250" y="17244"/>
                </a:cubicBezTo>
                <a:lnTo>
                  <a:pt x="18585" y="17244"/>
                </a:lnTo>
                <a:lnTo>
                  <a:pt x="18585" y="14304"/>
                </a:lnTo>
                <a:lnTo>
                  <a:pt x="20626" y="14304"/>
                </a:lnTo>
                <a:cubicBezTo>
                  <a:pt x="20894" y="14304"/>
                  <a:pt x="21113" y="14049"/>
                  <a:pt x="21113" y="13737"/>
                </a:cubicBezTo>
                <a:lnTo>
                  <a:pt x="21113" y="11271"/>
                </a:lnTo>
                <a:cubicBezTo>
                  <a:pt x="21113" y="10959"/>
                  <a:pt x="20894" y="10705"/>
                  <a:pt x="20626" y="10705"/>
                </a:cubicBezTo>
                <a:lnTo>
                  <a:pt x="18585" y="10705"/>
                </a:lnTo>
                <a:lnTo>
                  <a:pt x="18585" y="7550"/>
                </a:lnTo>
                <a:cubicBezTo>
                  <a:pt x="18585" y="7425"/>
                  <a:pt x="18498" y="7322"/>
                  <a:pt x="18390" y="7322"/>
                </a:cubicBezTo>
                <a:lnTo>
                  <a:pt x="11070" y="7322"/>
                </a:lnTo>
                <a:lnTo>
                  <a:pt x="11070" y="4181"/>
                </a:lnTo>
                <a:lnTo>
                  <a:pt x="13626" y="4181"/>
                </a:lnTo>
                <a:cubicBezTo>
                  <a:pt x="13894" y="4181"/>
                  <a:pt x="14113" y="3926"/>
                  <a:pt x="14113" y="3615"/>
                </a:cubicBezTo>
                <a:lnTo>
                  <a:pt x="14113" y="566"/>
                </a:lnTo>
                <a:cubicBezTo>
                  <a:pt x="14113" y="255"/>
                  <a:pt x="13894" y="0"/>
                  <a:pt x="13626" y="0"/>
                </a:cubicBezTo>
                <a:lnTo>
                  <a:pt x="10800" y="0"/>
                </a:lnTo>
                <a:lnTo>
                  <a:pt x="797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indent="0" algn="ctr" defTabSz="584200">
              <a:lnSpc>
                <a:spcPct val="80000"/>
              </a:lnSpc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  <p:sp>
        <p:nvSpPr>
          <p:cNvPr id="240" name="추진체계 및 내용"/>
          <p:cNvSpPr txBox="1"/>
          <p:nvPr>
            <p:ph type="body" idx="13"/>
          </p:nvPr>
        </p:nvSpPr>
        <p:spPr>
          <a:xfrm>
            <a:off x="406400" y="434667"/>
            <a:ext cx="11176000" cy="479734"/>
          </a:xfrm>
          <a:prstGeom prst="rect">
            <a:avLst/>
          </a:prstGeom>
        </p:spPr>
        <p:txBody>
          <a:bodyPr/>
          <a:lstStyle/>
          <a:p>
            <a:pPr/>
            <a:r>
              <a:t>추진체계 및 내용</a:t>
            </a:r>
          </a:p>
        </p:txBody>
      </p:sp>
      <p:grpSp>
        <p:nvGrpSpPr>
          <p:cNvPr id="243" name="직사각형 3"/>
          <p:cNvGrpSpPr/>
          <p:nvPr/>
        </p:nvGrpSpPr>
        <p:grpSpPr>
          <a:xfrm>
            <a:off x="5142999" y="1601119"/>
            <a:ext cx="2405271" cy="561561"/>
            <a:chOff x="0" y="0"/>
            <a:chExt cx="2405270" cy="561560"/>
          </a:xfrm>
        </p:grpSpPr>
        <p:sp>
          <p:nvSpPr>
            <p:cNvPr id="241" name="직사각형"/>
            <p:cNvSpPr/>
            <p:nvPr/>
          </p:nvSpPr>
          <p:spPr>
            <a:xfrm>
              <a:off x="-1" y="-1"/>
              <a:ext cx="2405272" cy="56156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indent="0" algn="ctr" defTabSz="914400">
                <a:defRPr sz="18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</a:p>
          </p:txBody>
        </p:sp>
        <p:sp>
          <p:nvSpPr>
            <p:cNvPr id="242" name="구미시"/>
            <p:cNvSpPr txBox="1"/>
            <p:nvPr/>
          </p:nvSpPr>
          <p:spPr>
            <a:xfrm>
              <a:off x="-1" y="101710"/>
              <a:ext cx="2405272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0" marR="0" indent="0" algn="ctr" defTabSz="914400">
                <a:defRPr sz="18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lvl1pPr>
            </a:lstStyle>
            <a:p>
              <a:pPr/>
              <a:r>
                <a:t>구미시</a:t>
              </a:r>
            </a:p>
          </p:txBody>
        </p:sp>
      </p:grpSp>
      <p:grpSp>
        <p:nvGrpSpPr>
          <p:cNvPr id="246" name="직사각형 4"/>
          <p:cNvGrpSpPr/>
          <p:nvPr/>
        </p:nvGrpSpPr>
        <p:grpSpPr>
          <a:xfrm>
            <a:off x="8487517" y="1345573"/>
            <a:ext cx="2718802" cy="1072652"/>
            <a:chOff x="0" y="-150732"/>
            <a:chExt cx="2718801" cy="1072650"/>
          </a:xfrm>
        </p:grpSpPr>
        <p:sp>
          <p:nvSpPr>
            <p:cNvPr id="244" name="직사각형"/>
            <p:cNvSpPr/>
            <p:nvPr/>
          </p:nvSpPr>
          <p:spPr>
            <a:xfrm>
              <a:off x="0" y="68212"/>
              <a:ext cx="2718802" cy="63476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indent="0" algn="ctr" defTabSz="914400">
                <a:defRPr sz="18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</a:p>
          </p:txBody>
        </p:sp>
        <p:sp>
          <p:nvSpPr>
            <p:cNvPr id="245" name="17개 대학…"/>
            <p:cNvSpPr txBox="1"/>
            <p:nvPr/>
          </p:nvSpPr>
          <p:spPr>
            <a:xfrm>
              <a:off x="0" y="-150733"/>
              <a:ext cx="2718802" cy="10726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indent="0" algn="ctr" defTabSz="914400">
                <a:defRPr sz="18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17</a:t>
              </a:r>
              <a:r>
                <a:t>개 대학 </a:t>
              </a:r>
            </a:p>
            <a:p>
              <a:pPr marL="0" marR="0" indent="0" algn="ctr" defTabSz="914400">
                <a:defRPr sz="18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취업지원센터/대학원 협의체</a:t>
              </a:r>
            </a:p>
          </p:txBody>
        </p:sp>
      </p:grpSp>
      <p:grpSp>
        <p:nvGrpSpPr>
          <p:cNvPr id="249" name="직사각형 5"/>
          <p:cNvGrpSpPr/>
          <p:nvPr/>
        </p:nvGrpSpPr>
        <p:grpSpPr>
          <a:xfrm>
            <a:off x="5142588" y="2855596"/>
            <a:ext cx="2405271" cy="561561"/>
            <a:chOff x="0" y="0"/>
            <a:chExt cx="2405270" cy="561560"/>
          </a:xfrm>
        </p:grpSpPr>
        <p:sp>
          <p:nvSpPr>
            <p:cNvPr id="247" name="직사각형"/>
            <p:cNvSpPr/>
            <p:nvPr/>
          </p:nvSpPr>
          <p:spPr>
            <a:xfrm>
              <a:off x="-1" y="-1"/>
              <a:ext cx="2405272" cy="56156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indent="0" algn="ctr" defTabSz="914400">
                <a:defRPr sz="18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</a:p>
          </p:txBody>
        </p:sp>
        <p:sp>
          <p:nvSpPr>
            <p:cNvPr id="248" name="출연 연구기관"/>
            <p:cNvSpPr txBox="1"/>
            <p:nvPr/>
          </p:nvSpPr>
          <p:spPr>
            <a:xfrm>
              <a:off x="-1" y="87356"/>
              <a:ext cx="2405272" cy="3868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0" marR="0" indent="0" algn="ctr" defTabSz="914400">
                <a:defRPr sz="18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lvl1pPr>
            </a:lstStyle>
            <a:p>
              <a:pPr/>
              <a:r>
                <a:t>출연 연구기관</a:t>
              </a:r>
            </a:p>
          </p:txBody>
        </p:sp>
      </p:grpSp>
      <p:grpSp>
        <p:nvGrpSpPr>
          <p:cNvPr id="252" name="직사각형 6"/>
          <p:cNvGrpSpPr/>
          <p:nvPr/>
        </p:nvGrpSpPr>
        <p:grpSpPr>
          <a:xfrm>
            <a:off x="1798481" y="1569478"/>
            <a:ext cx="2405271" cy="624842"/>
            <a:chOff x="0" y="0"/>
            <a:chExt cx="2405270" cy="624840"/>
          </a:xfrm>
        </p:grpSpPr>
        <p:sp>
          <p:nvSpPr>
            <p:cNvPr id="250" name="직사각형"/>
            <p:cNvSpPr/>
            <p:nvPr/>
          </p:nvSpPr>
          <p:spPr>
            <a:xfrm>
              <a:off x="0" y="31639"/>
              <a:ext cx="2405271" cy="56156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indent="0" algn="ctr" defTabSz="914400">
                <a:defRPr sz="18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</a:p>
          </p:txBody>
        </p:sp>
        <p:sp>
          <p:nvSpPr>
            <p:cNvPr id="251" name="기업부설연구소…"/>
            <p:cNvSpPr txBox="1"/>
            <p:nvPr/>
          </p:nvSpPr>
          <p:spPr>
            <a:xfrm>
              <a:off x="0" y="-1"/>
              <a:ext cx="2405271" cy="624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0" marR="0" indent="0" algn="ctr" defTabSz="914400">
                <a:defRPr sz="18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기업부설연구소</a:t>
              </a:r>
            </a:p>
            <a:p>
              <a:pPr marL="0" marR="0" indent="0" algn="ctr" defTabSz="914400">
                <a:defRPr sz="1800"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협의체</a:t>
              </a:r>
            </a:p>
          </p:txBody>
        </p:sp>
      </p:grpSp>
      <p:sp>
        <p:nvSpPr>
          <p:cNvPr id="284" name="직선 연결선 8"/>
          <p:cNvSpPr/>
          <p:nvPr/>
        </p:nvSpPr>
        <p:spPr>
          <a:xfrm>
            <a:off x="4210290" y="1881899"/>
            <a:ext cx="92636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19050">
            <a:solidFill>
              <a:srgbClr val="000000"/>
            </a:solidFill>
            <a:miter/>
          </a:ln>
        </p:spPr>
        <p:txBody>
          <a:bodyPr/>
          <a:lstStyle/>
          <a:p>
            <a:pPr/>
          </a:p>
        </p:txBody>
      </p:sp>
      <p:sp>
        <p:nvSpPr>
          <p:cNvPr id="254" name="직선 연결선 9"/>
          <p:cNvSpPr/>
          <p:nvPr/>
        </p:nvSpPr>
        <p:spPr>
          <a:xfrm>
            <a:off x="7548270" y="1881899"/>
            <a:ext cx="939249" cy="1"/>
          </a:xfrm>
          <a:prstGeom prst="line">
            <a:avLst/>
          </a:prstGeom>
          <a:ln w="19050">
            <a:solidFill>
              <a:srgbClr val="000000"/>
            </a:solidFill>
            <a:miter/>
          </a:ln>
        </p:spPr>
        <p:txBody>
          <a:bodyPr lIns="45719" rIns="45719"/>
          <a:lstStyle/>
          <a:p>
            <a:pPr marL="0" marR="0" indent="0" defTabSz="914400">
              <a:defRPr sz="18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</a:p>
        </p:txBody>
      </p:sp>
      <p:sp>
        <p:nvSpPr>
          <p:cNvPr id="285" name="직선 연결선 10"/>
          <p:cNvSpPr/>
          <p:nvPr/>
        </p:nvSpPr>
        <p:spPr>
          <a:xfrm>
            <a:off x="6345317" y="2169047"/>
            <a:ext cx="224" cy="680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19050">
            <a:solidFill>
              <a:srgbClr val="000000"/>
            </a:solidFill>
            <a:miter/>
          </a:ln>
        </p:spPr>
        <p:txBody>
          <a:bodyPr/>
          <a:lstStyle/>
          <a:p>
            <a:pPr/>
          </a:p>
        </p:txBody>
      </p:sp>
      <p:grpSp>
        <p:nvGrpSpPr>
          <p:cNvPr id="258" name="직사각형 14"/>
          <p:cNvGrpSpPr/>
          <p:nvPr/>
        </p:nvGrpSpPr>
        <p:grpSpPr>
          <a:xfrm>
            <a:off x="5211330" y="4106824"/>
            <a:ext cx="559078" cy="1714501"/>
            <a:chOff x="0" y="0"/>
            <a:chExt cx="559077" cy="1714500"/>
          </a:xfrm>
        </p:grpSpPr>
        <p:sp>
          <p:nvSpPr>
            <p:cNvPr id="256" name="직사각형"/>
            <p:cNvSpPr/>
            <p:nvPr/>
          </p:nvSpPr>
          <p:spPr>
            <a:xfrm>
              <a:off x="-1" y="0"/>
              <a:ext cx="559079" cy="17145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indent="0" algn="ctr" defTabSz="914400">
                <a:defRPr sz="18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</a:p>
          </p:txBody>
        </p:sp>
        <p:sp>
          <p:nvSpPr>
            <p:cNvPr id="257" name="사…"/>
            <p:cNvSpPr txBox="1"/>
            <p:nvPr/>
          </p:nvSpPr>
          <p:spPr>
            <a:xfrm>
              <a:off x="-1" y="328930"/>
              <a:ext cx="559079" cy="1056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사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업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기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획</a:t>
              </a:r>
            </a:p>
          </p:txBody>
        </p:sp>
      </p:grpSp>
      <p:grpSp>
        <p:nvGrpSpPr>
          <p:cNvPr id="261" name="직사각형 15"/>
          <p:cNvGrpSpPr/>
          <p:nvPr/>
        </p:nvGrpSpPr>
        <p:grpSpPr>
          <a:xfrm>
            <a:off x="6066096" y="4106824"/>
            <a:ext cx="559078" cy="1714501"/>
            <a:chOff x="0" y="0"/>
            <a:chExt cx="559077" cy="1714500"/>
          </a:xfrm>
        </p:grpSpPr>
        <p:sp>
          <p:nvSpPr>
            <p:cNvPr id="259" name="직사각형"/>
            <p:cNvSpPr/>
            <p:nvPr/>
          </p:nvSpPr>
          <p:spPr>
            <a:xfrm>
              <a:off x="-1" y="0"/>
              <a:ext cx="559079" cy="17145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indent="0" algn="ctr" defTabSz="914400">
                <a:defRPr sz="18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</a:p>
          </p:txBody>
        </p:sp>
        <p:sp>
          <p:nvSpPr>
            <p:cNvPr id="260" name="연…"/>
            <p:cNvSpPr txBox="1"/>
            <p:nvPr/>
          </p:nvSpPr>
          <p:spPr>
            <a:xfrm>
              <a:off x="-1" y="328930"/>
              <a:ext cx="559079" cy="1056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연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구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개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발</a:t>
              </a:r>
            </a:p>
          </p:txBody>
        </p:sp>
      </p:grpSp>
      <p:grpSp>
        <p:nvGrpSpPr>
          <p:cNvPr id="264" name="직사각형 16"/>
          <p:cNvGrpSpPr/>
          <p:nvPr/>
        </p:nvGrpSpPr>
        <p:grpSpPr>
          <a:xfrm>
            <a:off x="4356565" y="4106824"/>
            <a:ext cx="559078" cy="1714501"/>
            <a:chOff x="0" y="0"/>
            <a:chExt cx="559077" cy="1714500"/>
          </a:xfrm>
        </p:grpSpPr>
        <p:sp>
          <p:nvSpPr>
            <p:cNvPr id="262" name="직사각형"/>
            <p:cNvSpPr/>
            <p:nvPr/>
          </p:nvSpPr>
          <p:spPr>
            <a:xfrm>
              <a:off x="-1" y="0"/>
              <a:ext cx="559079" cy="17145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</a:p>
          </p:txBody>
        </p:sp>
        <p:sp>
          <p:nvSpPr>
            <p:cNvPr id="263" name="사업지원/…"/>
            <p:cNvSpPr txBox="1"/>
            <p:nvPr/>
          </p:nvSpPr>
          <p:spPr>
            <a:xfrm>
              <a:off x="-1" y="321815"/>
              <a:ext cx="559079" cy="10708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사업지원</a:t>
              </a:r>
              <a:r>
                <a:t>/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인력관리</a:t>
              </a:r>
            </a:p>
          </p:txBody>
        </p:sp>
      </p:grpSp>
      <p:grpSp>
        <p:nvGrpSpPr>
          <p:cNvPr id="267" name="직사각형 17"/>
          <p:cNvGrpSpPr/>
          <p:nvPr/>
        </p:nvGrpSpPr>
        <p:grpSpPr>
          <a:xfrm>
            <a:off x="6920861" y="4106824"/>
            <a:ext cx="559078" cy="1714501"/>
            <a:chOff x="0" y="0"/>
            <a:chExt cx="559077" cy="1714500"/>
          </a:xfrm>
        </p:grpSpPr>
        <p:sp>
          <p:nvSpPr>
            <p:cNvPr id="265" name="직사각형"/>
            <p:cNvSpPr/>
            <p:nvPr/>
          </p:nvSpPr>
          <p:spPr>
            <a:xfrm>
              <a:off x="-1" y="0"/>
              <a:ext cx="559079" cy="17145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</a:p>
          </p:txBody>
        </p:sp>
        <p:sp>
          <p:nvSpPr>
            <p:cNvPr id="266" name="장…"/>
            <p:cNvSpPr txBox="1"/>
            <p:nvPr/>
          </p:nvSpPr>
          <p:spPr>
            <a:xfrm>
              <a:off x="-1" y="328930"/>
              <a:ext cx="559079" cy="1056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장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비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교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육</a:t>
              </a:r>
            </a:p>
          </p:txBody>
        </p:sp>
      </p:grpSp>
      <p:grpSp>
        <p:nvGrpSpPr>
          <p:cNvPr id="270" name="직사각형 18"/>
          <p:cNvGrpSpPr/>
          <p:nvPr/>
        </p:nvGrpSpPr>
        <p:grpSpPr>
          <a:xfrm>
            <a:off x="7775626" y="4106824"/>
            <a:ext cx="559078" cy="1714501"/>
            <a:chOff x="0" y="0"/>
            <a:chExt cx="559077" cy="1714500"/>
          </a:xfrm>
        </p:grpSpPr>
        <p:sp>
          <p:nvSpPr>
            <p:cNvPr id="268" name="직사각형"/>
            <p:cNvSpPr/>
            <p:nvPr/>
          </p:nvSpPr>
          <p:spPr>
            <a:xfrm>
              <a:off x="-1" y="0"/>
              <a:ext cx="559079" cy="17145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</a:p>
          </p:txBody>
        </p:sp>
        <p:sp>
          <p:nvSpPr>
            <p:cNvPr id="269" name="공정…"/>
            <p:cNvSpPr txBox="1"/>
            <p:nvPr/>
          </p:nvSpPr>
          <p:spPr>
            <a:xfrm>
              <a:off x="-1" y="328930"/>
              <a:ext cx="559079" cy="1056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공정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애로기술</a:t>
              </a:r>
            </a:p>
            <a:p>
              <a:pPr marL="0" marR="0" indent="0" algn="ctr" defTabSz="914400">
                <a:defRPr>
                  <a:solidFill>
                    <a:srgbClr val="000000"/>
                  </a:solidFill>
                  <a:latin typeface="12롯데마트행복Light"/>
                  <a:ea typeface="12롯데마트행복Light"/>
                  <a:cs typeface="12롯데마트행복Light"/>
                  <a:sym typeface="12롯데마트행복Light"/>
                </a:defRPr>
              </a:pPr>
              <a:r>
                <a:t>교육</a:t>
              </a:r>
            </a:p>
          </p:txBody>
        </p:sp>
      </p:grpSp>
      <p:sp>
        <p:nvSpPr>
          <p:cNvPr id="286" name="꺾인 연결선 20"/>
          <p:cNvSpPr/>
          <p:nvPr/>
        </p:nvSpPr>
        <p:spPr>
          <a:xfrm>
            <a:off x="6344920" y="3422650"/>
            <a:ext cx="1709421" cy="676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3454"/>
                </a:lnTo>
                <a:lnTo>
                  <a:pt x="21600" y="13454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000000"/>
            </a:solidFill>
            <a:miter/>
          </a:ln>
        </p:spPr>
        <p:txBody>
          <a:bodyPr/>
          <a:lstStyle/>
          <a:p>
            <a:pPr/>
          </a:p>
        </p:txBody>
      </p:sp>
      <p:sp>
        <p:nvSpPr>
          <p:cNvPr id="287" name="꺾인 연결선 22"/>
          <p:cNvSpPr/>
          <p:nvPr/>
        </p:nvSpPr>
        <p:spPr>
          <a:xfrm>
            <a:off x="5490210" y="3844290"/>
            <a:ext cx="1709420" cy="2552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000000"/>
            </a:solidFill>
            <a:miter/>
          </a:ln>
        </p:spPr>
        <p:txBody>
          <a:bodyPr/>
          <a:lstStyle/>
          <a:p>
            <a:pPr/>
          </a:p>
        </p:txBody>
      </p:sp>
      <p:sp>
        <p:nvSpPr>
          <p:cNvPr id="288" name="꺾인 연결선 23"/>
          <p:cNvSpPr/>
          <p:nvPr/>
        </p:nvSpPr>
        <p:spPr>
          <a:xfrm>
            <a:off x="4635500" y="3844290"/>
            <a:ext cx="1709420" cy="2552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</a:path>
            </a:pathLst>
          </a:custGeom>
          <a:ln w="12700">
            <a:solidFill>
              <a:srgbClr val="000000"/>
            </a:solidFill>
            <a:miter/>
          </a:ln>
        </p:spPr>
        <p:txBody>
          <a:bodyPr/>
          <a:lstStyle/>
          <a:p>
            <a:pPr/>
          </a:p>
        </p:txBody>
      </p:sp>
      <p:sp>
        <p:nvSpPr>
          <p:cNvPr id="274" name="인력수요제안"/>
          <p:cNvSpPr txBox="1"/>
          <p:nvPr/>
        </p:nvSpPr>
        <p:spPr>
          <a:xfrm>
            <a:off x="3959426" y="1323376"/>
            <a:ext cx="1366880" cy="26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>
            <a:lvl1pPr marL="274170" indent="-261470">
              <a:buClr>
                <a:schemeClr val="accent1"/>
              </a:buClr>
              <a:buSzPct val="104999"/>
              <a:buFont typeface="Avenir Next"/>
              <a:buChar char="‣"/>
            </a:lvl1pPr>
          </a:lstStyle>
          <a:p>
            <a:pPr/>
            <a:r>
              <a:t>인력수요제안</a:t>
            </a:r>
          </a:p>
        </p:txBody>
      </p:sp>
      <p:sp>
        <p:nvSpPr>
          <p:cNvPr id="275" name="우수인력제공"/>
          <p:cNvSpPr txBox="1"/>
          <p:nvPr/>
        </p:nvSpPr>
        <p:spPr>
          <a:xfrm>
            <a:off x="7340804" y="1323376"/>
            <a:ext cx="1366880" cy="26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>
            <a:lvl1pPr marL="274170" indent="-261470">
              <a:buClr>
                <a:schemeClr val="accent1"/>
              </a:buClr>
              <a:buSzPct val="104999"/>
              <a:buFont typeface="Avenir Next"/>
              <a:buChar char="‣"/>
            </a:lvl1pPr>
          </a:lstStyle>
          <a:p>
            <a:pPr/>
            <a:r>
              <a:t>우수인력제공</a:t>
            </a:r>
          </a:p>
        </p:txBody>
      </p:sp>
      <p:sp>
        <p:nvSpPr>
          <p:cNvPr id="276" name="인력채용심의위 운영…"/>
          <p:cNvSpPr txBox="1"/>
          <p:nvPr/>
        </p:nvSpPr>
        <p:spPr>
          <a:xfrm>
            <a:off x="6375604" y="2228357"/>
            <a:ext cx="2300584" cy="561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" tIns="12700" rIns="12700" bIns="12700" anchor="ctr"/>
          <a:lstStyle/>
          <a:p>
            <a:pPr marL="274170" indent="-261470">
              <a:buClr>
                <a:schemeClr val="accent1"/>
              </a:buClr>
              <a:buSzPct val="104999"/>
              <a:buFont typeface="Avenir Next"/>
              <a:buChar char="‣"/>
            </a:pPr>
            <a:r>
              <a:t>인력채용심의위 운영</a:t>
            </a:r>
          </a:p>
          <a:p>
            <a:pPr marL="274170" indent="-261470">
              <a:buClr>
                <a:schemeClr val="accent1"/>
              </a:buClr>
              <a:buSzPct val="104999"/>
              <a:buFont typeface="Avenir Next"/>
              <a:buChar char="‣"/>
            </a:pPr>
            <a:r>
              <a:t>구인구직 매칭</a:t>
            </a:r>
          </a:p>
        </p:txBody>
      </p:sp>
      <p:sp>
        <p:nvSpPr>
          <p:cNvPr id="277" name="공동 R&amp;D 추진…"/>
          <p:cNvSpPr txBox="1"/>
          <p:nvPr/>
        </p:nvSpPr>
        <p:spPr>
          <a:xfrm>
            <a:off x="7662537" y="2855596"/>
            <a:ext cx="2620002" cy="824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" tIns="12700" rIns="12700" bIns="12700" anchor="ctr"/>
          <a:lstStyle/>
          <a:p>
            <a:pPr marL="274170" indent="-261470">
              <a:buClr>
                <a:schemeClr val="accent1"/>
              </a:buClr>
              <a:buSzPct val="104999"/>
              <a:buFont typeface="Avenir Next"/>
              <a:buChar char="‣"/>
            </a:pPr>
            <a:r>
              <a:t>공동 R&amp;D 추진</a:t>
            </a:r>
          </a:p>
          <a:p>
            <a:pPr marL="274170" indent="-261470">
              <a:buClr>
                <a:schemeClr val="accent1"/>
              </a:buClr>
              <a:buSzPct val="104999"/>
              <a:buFont typeface="Avenir Next"/>
              <a:buChar char="‣"/>
            </a:pPr>
            <a:r>
              <a:t>연구인력양성</a:t>
            </a:r>
          </a:p>
          <a:p>
            <a:pPr marL="274170" indent="-261470">
              <a:buClr>
                <a:schemeClr val="accent1"/>
              </a:buClr>
              <a:buSzPct val="104999"/>
              <a:buFont typeface="Avenir Next"/>
              <a:buChar char="‣"/>
            </a:pPr>
            <a:r>
              <a:t>연구인력 채용전후 모니터링</a:t>
            </a:r>
          </a:p>
        </p:txBody>
      </p:sp>
      <p:sp>
        <p:nvSpPr>
          <p:cNvPr id="278" name="❍ (기본공통교육) 사업기획(40hr) – R&amp;D 추진(40hr) – 분석장비 교육 통합교육(3 month)…"/>
          <p:cNvSpPr txBox="1"/>
          <p:nvPr/>
        </p:nvSpPr>
        <p:spPr>
          <a:xfrm>
            <a:off x="6727259" y="6177618"/>
            <a:ext cx="5841604" cy="3028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79400" marR="543559" indent="-279400" algn="just" defTabSz="50800">
              <a:defRPr sz="13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❍ (기본공통교육) 사업기획(40hr) – R&amp;D 추진(40hr) – 분석장비 교육 통합교육(3 month)</a:t>
            </a:r>
          </a:p>
          <a:p>
            <a:pPr marL="355600" marR="543559" indent="-355600" algn="just" defTabSz="5080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- 시장/기술동향, 특허분석, 개념설계 등 사업기획분야, 국가과제추진을 위해 실험방법 설계, 연구방법론 도출, 연구노트 작성 등 R&amp;D 추진, 그리고 핵심장비 20종에 대한 기본 운영 교육</a:t>
            </a:r>
          </a:p>
          <a:p>
            <a:pPr marL="469900" marR="543559" indent="-469900" algn="just" defTabSz="508000">
              <a:defRPr sz="5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444500" marR="543559" indent="-444500" algn="just" defTabSz="508000">
              <a:defRPr sz="13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❍ (기술기획形 Track)</a:t>
            </a:r>
          </a:p>
          <a:p>
            <a:pPr marL="469900" marR="543559" indent="-469900" algn="just" defTabSz="5080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 - 기술트랜드 분석을 통한 전략적 기술기획 및 신사업 발굴 중심</a:t>
            </a:r>
          </a:p>
          <a:p>
            <a:pPr marL="0" marR="543559" indent="0" algn="just" defTabSz="508000">
              <a:defRPr b="1" sz="5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</a:t>
            </a:r>
          </a:p>
          <a:p>
            <a:pPr marL="444500" marR="543559" indent="-444500" algn="just" defTabSz="508000">
              <a:defRPr sz="13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❍ (애로기술해결形 Track)</a:t>
            </a:r>
          </a:p>
          <a:p>
            <a:pPr marL="469900" marR="543559" indent="-469900" algn="just" defTabSz="5080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 - 특허, 논문, 핵심기술 분석을 통한 기업 애로기술 솔루션 개발 중심 </a:t>
            </a:r>
          </a:p>
          <a:p>
            <a:pPr marL="0" marR="543559" indent="0" algn="just" defTabSz="508000">
              <a:defRPr b="1" sz="5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</a:t>
            </a:r>
          </a:p>
          <a:p>
            <a:pPr marL="444500" marR="543559" indent="-444500" algn="just" defTabSz="508000">
              <a:defRPr sz="13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❍ (시험분석지원形 Track)</a:t>
            </a:r>
          </a:p>
          <a:p>
            <a:pPr marL="469900" marR="543559" indent="-469900" algn="just" defTabSz="5080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 - 주력/신사업분야에 적합한 4종 시험분석장비선택 및 교육</a:t>
            </a:r>
          </a:p>
          <a:p>
            <a:pPr marL="0" marR="543559" indent="0" algn="just" defTabSz="508000">
              <a:defRPr b="1" sz="5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</a:t>
            </a:r>
          </a:p>
          <a:p>
            <a:pPr marL="444500" marR="543559" indent="-444500" algn="just" defTabSz="508000">
              <a:defRPr sz="13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❍ (제조공정개선形 Track)</a:t>
            </a:r>
          </a:p>
          <a:p>
            <a:pPr marL="469900" marR="543559" indent="-469900" algn="just" defTabSz="5080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 - 산업별 공정장비 교육 및 제조현장에 적합한 공정개선 솔루션 교육 </a:t>
            </a:r>
          </a:p>
        </p:txBody>
      </p:sp>
      <p:sp>
        <p:nvSpPr>
          <p:cNvPr id="279" name="책 열기"/>
          <p:cNvSpPr/>
          <p:nvPr/>
        </p:nvSpPr>
        <p:spPr>
          <a:xfrm>
            <a:off x="10974730" y="4893682"/>
            <a:ext cx="1316941" cy="12193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974" y="0"/>
                </a:moveTo>
                <a:lnTo>
                  <a:pt x="12381" y="2366"/>
                </a:lnTo>
                <a:lnTo>
                  <a:pt x="12373" y="2368"/>
                </a:lnTo>
                <a:cubicBezTo>
                  <a:pt x="11868" y="2611"/>
                  <a:pt x="11498" y="3043"/>
                  <a:pt x="11273" y="3649"/>
                </a:cubicBezTo>
                <a:cubicBezTo>
                  <a:pt x="11070" y="4192"/>
                  <a:pt x="11055" y="4701"/>
                  <a:pt x="11055" y="4845"/>
                </a:cubicBezTo>
                <a:lnTo>
                  <a:pt x="11055" y="5127"/>
                </a:lnTo>
                <a:lnTo>
                  <a:pt x="20346" y="1249"/>
                </a:lnTo>
                <a:lnTo>
                  <a:pt x="19907" y="1017"/>
                </a:lnTo>
                <a:lnTo>
                  <a:pt x="11770" y="4414"/>
                </a:lnTo>
                <a:cubicBezTo>
                  <a:pt x="12018" y="4052"/>
                  <a:pt x="12419" y="3735"/>
                  <a:pt x="12972" y="3468"/>
                </a:cubicBezTo>
                <a:lnTo>
                  <a:pt x="19369" y="735"/>
                </a:lnTo>
                <a:lnTo>
                  <a:pt x="18934" y="505"/>
                </a:lnTo>
                <a:lnTo>
                  <a:pt x="12837" y="3109"/>
                </a:lnTo>
                <a:lnTo>
                  <a:pt x="12830" y="3113"/>
                </a:lnTo>
                <a:cubicBezTo>
                  <a:pt x="12227" y="3403"/>
                  <a:pt x="11780" y="3756"/>
                  <a:pt x="11494" y="4167"/>
                </a:cubicBezTo>
                <a:cubicBezTo>
                  <a:pt x="11607" y="3668"/>
                  <a:pt x="11876" y="3033"/>
                  <a:pt x="12515" y="2723"/>
                </a:cubicBezTo>
                <a:lnTo>
                  <a:pt x="18411" y="230"/>
                </a:lnTo>
                <a:lnTo>
                  <a:pt x="17974" y="0"/>
                </a:lnTo>
                <a:close/>
                <a:moveTo>
                  <a:pt x="3633" y="2"/>
                </a:moveTo>
                <a:lnTo>
                  <a:pt x="3194" y="231"/>
                </a:lnTo>
                <a:lnTo>
                  <a:pt x="9084" y="2723"/>
                </a:lnTo>
                <a:cubicBezTo>
                  <a:pt x="9723" y="3033"/>
                  <a:pt x="9992" y="3668"/>
                  <a:pt x="10105" y="4167"/>
                </a:cubicBezTo>
                <a:cubicBezTo>
                  <a:pt x="9819" y="3756"/>
                  <a:pt x="9371" y="3403"/>
                  <a:pt x="8768" y="3113"/>
                </a:cubicBezTo>
                <a:lnTo>
                  <a:pt x="2670" y="507"/>
                </a:lnTo>
                <a:lnTo>
                  <a:pt x="2233" y="736"/>
                </a:lnTo>
                <a:lnTo>
                  <a:pt x="8626" y="3468"/>
                </a:lnTo>
                <a:cubicBezTo>
                  <a:pt x="9179" y="3735"/>
                  <a:pt x="9581" y="4051"/>
                  <a:pt x="9828" y="4414"/>
                </a:cubicBezTo>
                <a:lnTo>
                  <a:pt x="1694" y="1019"/>
                </a:lnTo>
                <a:lnTo>
                  <a:pt x="1254" y="1250"/>
                </a:lnTo>
                <a:lnTo>
                  <a:pt x="10543" y="5127"/>
                </a:lnTo>
                <a:lnTo>
                  <a:pt x="10543" y="4845"/>
                </a:lnTo>
                <a:cubicBezTo>
                  <a:pt x="10544" y="4701"/>
                  <a:pt x="10528" y="4192"/>
                  <a:pt x="10326" y="3649"/>
                </a:cubicBezTo>
                <a:cubicBezTo>
                  <a:pt x="10100" y="3043"/>
                  <a:pt x="9730" y="2611"/>
                  <a:pt x="9226" y="2368"/>
                </a:cubicBezTo>
                <a:lnTo>
                  <a:pt x="3633" y="2"/>
                </a:lnTo>
                <a:close/>
                <a:moveTo>
                  <a:pt x="0" y="1735"/>
                </a:moveTo>
                <a:lnTo>
                  <a:pt x="0" y="17289"/>
                </a:lnTo>
                <a:lnTo>
                  <a:pt x="8756" y="20993"/>
                </a:lnTo>
                <a:lnTo>
                  <a:pt x="8756" y="5441"/>
                </a:lnTo>
                <a:lnTo>
                  <a:pt x="0" y="1735"/>
                </a:lnTo>
                <a:close/>
                <a:moveTo>
                  <a:pt x="21600" y="1735"/>
                </a:moveTo>
                <a:lnTo>
                  <a:pt x="12844" y="5441"/>
                </a:lnTo>
                <a:lnTo>
                  <a:pt x="12844" y="20993"/>
                </a:lnTo>
                <a:lnTo>
                  <a:pt x="21600" y="17289"/>
                </a:lnTo>
                <a:lnTo>
                  <a:pt x="21600" y="1735"/>
                </a:lnTo>
                <a:close/>
                <a:moveTo>
                  <a:pt x="9325" y="5827"/>
                </a:moveTo>
                <a:lnTo>
                  <a:pt x="9325" y="21600"/>
                </a:lnTo>
                <a:lnTo>
                  <a:pt x="12275" y="21600"/>
                </a:lnTo>
                <a:lnTo>
                  <a:pt x="12275" y="5827"/>
                </a:lnTo>
                <a:lnTo>
                  <a:pt x="9325" y="5827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indent="0" algn="ctr" defTabSz="584200">
              <a:lnSpc>
                <a:spcPct val="80000"/>
              </a:lnSpc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  <p:sp>
        <p:nvSpPr>
          <p:cNvPr id="280" name="현미경"/>
          <p:cNvSpPr/>
          <p:nvPr/>
        </p:nvSpPr>
        <p:spPr>
          <a:xfrm>
            <a:off x="882426" y="4558220"/>
            <a:ext cx="1012215" cy="1449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758" y="0"/>
                </a:moveTo>
                <a:lnTo>
                  <a:pt x="5450" y="778"/>
                </a:lnTo>
                <a:lnTo>
                  <a:pt x="6641" y="3247"/>
                </a:lnTo>
                <a:lnTo>
                  <a:pt x="5792" y="3446"/>
                </a:lnTo>
                <a:lnTo>
                  <a:pt x="6104" y="4092"/>
                </a:lnTo>
                <a:cubicBezTo>
                  <a:pt x="6260" y="4416"/>
                  <a:pt x="6045" y="4765"/>
                  <a:pt x="5610" y="4922"/>
                </a:cubicBezTo>
                <a:cubicBezTo>
                  <a:pt x="2282" y="6123"/>
                  <a:pt x="0" y="8548"/>
                  <a:pt x="0" y="11338"/>
                </a:cubicBezTo>
                <a:cubicBezTo>
                  <a:pt x="0" y="13653"/>
                  <a:pt x="1568" y="15716"/>
                  <a:pt x="4002" y="17038"/>
                </a:cubicBezTo>
                <a:cubicBezTo>
                  <a:pt x="4586" y="17355"/>
                  <a:pt x="4834" y="17888"/>
                  <a:pt x="4600" y="18378"/>
                </a:cubicBezTo>
                <a:lnTo>
                  <a:pt x="4184" y="19249"/>
                </a:lnTo>
                <a:lnTo>
                  <a:pt x="1504" y="19249"/>
                </a:lnTo>
                <a:lnTo>
                  <a:pt x="383" y="21600"/>
                </a:lnTo>
                <a:lnTo>
                  <a:pt x="21600" y="21600"/>
                </a:lnTo>
                <a:lnTo>
                  <a:pt x="20479" y="19249"/>
                </a:lnTo>
                <a:lnTo>
                  <a:pt x="11598" y="19249"/>
                </a:lnTo>
                <a:lnTo>
                  <a:pt x="10562" y="17077"/>
                </a:lnTo>
                <a:lnTo>
                  <a:pt x="11571" y="16839"/>
                </a:lnTo>
                <a:lnTo>
                  <a:pt x="11765" y="17236"/>
                </a:lnTo>
                <a:cubicBezTo>
                  <a:pt x="11884" y="17482"/>
                  <a:pt x="13400" y="17349"/>
                  <a:pt x="15152" y="16937"/>
                </a:cubicBezTo>
                <a:cubicBezTo>
                  <a:pt x="16905" y="16524"/>
                  <a:pt x="18230" y="15990"/>
                  <a:pt x="18111" y="15743"/>
                </a:cubicBezTo>
                <a:lnTo>
                  <a:pt x="17339" y="14141"/>
                </a:lnTo>
                <a:lnTo>
                  <a:pt x="9985" y="15870"/>
                </a:lnTo>
                <a:lnTo>
                  <a:pt x="9392" y="14628"/>
                </a:lnTo>
                <a:lnTo>
                  <a:pt x="18738" y="12430"/>
                </a:lnTo>
                <a:lnTo>
                  <a:pt x="18157" y="11225"/>
                </a:lnTo>
                <a:lnTo>
                  <a:pt x="8816" y="13422"/>
                </a:lnTo>
                <a:cubicBezTo>
                  <a:pt x="8484" y="12824"/>
                  <a:pt x="7243" y="12835"/>
                  <a:pt x="6947" y="13456"/>
                </a:cubicBezTo>
                <a:lnTo>
                  <a:pt x="6503" y="14386"/>
                </a:lnTo>
                <a:cubicBezTo>
                  <a:pt x="6304" y="14804"/>
                  <a:pt x="5529" y="14924"/>
                  <a:pt x="5109" y="14596"/>
                </a:cubicBezTo>
                <a:cubicBezTo>
                  <a:pt x="4000" y="13729"/>
                  <a:pt x="3324" y="12589"/>
                  <a:pt x="3324" y="11338"/>
                </a:cubicBezTo>
                <a:cubicBezTo>
                  <a:pt x="3324" y="9736"/>
                  <a:pt x="4435" y="8310"/>
                  <a:pt x="6145" y="7417"/>
                </a:cubicBezTo>
                <a:cubicBezTo>
                  <a:pt x="6760" y="7095"/>
                  <a:pt x="7648" y="7292"/>
                  <a:pt x="7893" y="7801"/>
                </a:cubicBezTo>
                <a:lnTo>
                  <a:pt x="8198" y="8499"/>
                </a:lnTo>
                <a:cubicBezTo>
                  <a:pt x="7412" y="8705"/>
                  <a:pt x="6996" y="9308"/>
                  <a:pt x="7266" y="9868"/>
                </a:cubicBezTo>
                <a:lnTo>
                  <a:pt x="7411" y="10170"/>
                </a:lnTo>
                <a:lnTo>
                  <a:pt x="10048" y="9550"/>
                </a:lnTo>
                <a:lnTo>
                  <a:pt x="11155" y="11844"/>
                </a:lnTo>
                <a:lnTo>
                  <a:pt x="13852" y="11208"/>
                </a:lnTo>
                <a:lnTo>
                  <a:pt x="12745" y="8916"/>
                </a:lnTo>
                <a:lnTo>
                  <a:pt x="15302" y="8314"/>
                </a:lnTo>
                <a:lnTo>
                  <a:pt x="15157" y="8012"/>
                </a:lnTo>
                <a:cubicBezTo>
                  <a:pt x="14886" y="7450"/>
                  <a:pt x="14024" y="7146"/>
                  <a:pt x="13218" y="7317"/>
                </a:cubicBezTo>
                <a:lnTo>
                  <a:pt x="10821" y="2265"/>
                </a:lnTo>
                <a:lnTo>
                  <a:pt x="9949" y="2469"/>
                </a:lnTo>
                <a:lnTo>
                  <a:pt x="8758" y="0"/>
                </a:lnTo>
                <a:close/>
                <a:moveTo>
                  <a:pt x="7777" y="15736"/>
                </a:moveTo>
                <a:cubicBezTo>
                  <a:pt x="8266" y="15736"/>
                  <a:pt x="8661" y="16014"/>
                  <a:pt x="8661" y="16355"/>
                </a:cubicBezTo>
                <a:cubicBezTo>
                  <a:pt x="8661" y="16696"/>
                  <a:pt x="8266" y="16972"/>
                  <a:pt x="7777" y="16972"/>
                </a:cubicBezTo>
                <a:cubicBezTo>
                  <a:pt x="7288" y="16972"/>
                  <a:pt x="6891" y="16696"/>
                  <a:pt x="6891" y="16355"/>
                </a:cubicBezTo>
                <a:cubicBezTo>
                  <a:pt x="6891" y="16014"/>
                  <a:pt x="7288" y="15736"/>
                  <a:pt x="7777" y="15736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indent="0" algn="ctr" defTabSz="584200">
              <a:lnSpc>
                <a:spcPct val="80000"/>
              </a:lnSpc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  <p:sp>
        <p:nvSpPr>
          <p:cNvPr id="281" name="R&amp;D분야"/>
          <p:cNvSpPr txBox="1"/>
          <p:nvPr/>
        </p:nvSpPr>
        <p:spPr>
          <a:xfrm>
            <a:off x="823637" y="5281083"/>
            <a:ext cx="112979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pPr/>
            <a:r>
              <a:t>R&amp;D분야</a:t>
            </a:r>
          </a:p>
        </p:txBody>
      </p:sp>
      <p:sp>
        <p:nvSpPr>
          <p:cNvPr id="282" name="교육과정"/>
          <p:cNvSpPr txBox="1"/>
          <p:nvPr/>
        </p:nvSpPr>
        <p:spPr>
          <a:xfrm>
            <a:off x="11068304" y="5311366"/>
            <a:ext cx="100584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pPr/>
            <a:r>
              <a:t>교육과정</a:t>
            </a:r>
          </a:p>
        </p:txBody>
      </p:sp>
      <p:sp>
        <p:nvSpPr>
          <p:cNvPr id="283" name="추진체계"/>
          <p:cNvSpPr txBox="1"/>
          <p:nvPr/>
        </p:nvSpPr>
        <p:spPr>
          <a:xfrm>
            <a:off x="762870" y="1451199"/>
            <a:ext cx="100584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pPr/>
            <a:r>
              <a:t>추진체계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연구인력 지원사항"/>
          <p:cNvSpPr txBox="1"/>
          <p:nvPr>
            <p:ph type="body" idx="13"/>
          </p:nvPr>
        </p:nvSpPr>
        <p:spPr>
          <a:xfrm>
            <a:off x="406400" y="434667"/>
            <a:ext cx="11176000" cy="479734"/>
          </a:xfrm>
          <a:prstGeom prst="rect">
            <a:avLst/>
          </a:prstGeom>
        </p:spPr>
        <p:txBody>
          <a:bodyPr/>
          <a:lstStyle/>
          <a:p>
            <a:pPr/>
            <a:r>
              <a:t>연구인력 지원사항</a:t>
            </a:r>
          </a:p>
        </p:txBody>
      </p:sp>
      <p:sp>
        <p:nvSpPr>
          <p:cNvPr id="291" name="경력-인건비-교육-지재권-채용(구직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3097">
              <a:spcBef>
                <a:spcPts val="1900"/>
              </a:spcBef>
              <a:defRPr sz="4140"/>
            </a:lvl1pPr>
          </a:lstStyle>
          <a:p>
            <a:pPr/>
            <a:r>
              <a:t>경력-인건비-교육-지재권-채용(구직)</a:t>
            </a:r>
          </a:p>
        </p:txBody>
      </p:sp>
      <p:sp>
        <p:nvSpPr>
          <p:cNvPr id="292" name="구미전자정보기술원 연수생 소속으로 10개월간(월 220만원정도)  인건비 지급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구미전자정보기술원 연수생 소속으로 10개월간(월 220만원정도)  인건비 지급</a:t>
            </a:r>
          </a:p>
          <a:p>
            <a:pPr/>
            <a:r>
              <a:t>1년간 교육지원 : 기획, R&amp;D, 분석/공정 장비교육</a:t>
            </a:r>
          </a:p>
          <a:p>
            <a:pPr/>
            <a:r>
              <a:t>R&amp;D결과에 따른 공동 특허출원</a:t>
            </a:r>
          </a:p>
          <a:p>
            <a:pPr/>
            <a:r>
              <a:t>1년후, 해당기업기준에 따른 연구원 연봉계약으로 이직  </a:t>
            </a:r>
          </a:p>
          <a:p>
            <a:pPr marL="0" indent="0">
              <a:buClrTx/>
              <a:buSzTx/>
              <a:buFontTx/>
              <a:buNone/>
            </a:pPr>
            <a:r>
              <a:t>   * 연수기간중 기업과 사전협의시 소속 변경 가능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222222"/>
      </a:dk1>
      <a:lt1>
        <a:srgbClr val="222222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9948" marR="12700" indent="2751" algn="l" defTabSz="12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600" u="none" kumimoji="0" normalizeH="0">
            <a:ln>
              <a:noFill/>
            </a:ln>
            <a:solidFill>
              <a:srgbClr val="222222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9948" marR="12700" indent="2751" algn="l" defTabSz="12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600" u="none" kumimoji="0" normalizeH="0">
            <a:ln>
              <a:noFill/>
            </a:ln>
            <a:solidFill>
              <a:srgbClr val="222222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